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ไอติม" panose="020B0604020202020204" charset="-34"/>
      <p:regular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9" d="100"/>
          <a:sy n="59" d="100"/>
        </p:scale>
        <p:origin x="451"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37.png"/><Relationship Id="rId5" Type="http://schemas.openxmlformats.org/officeDocument/2006/relationships/image" Target="../media/image7.png"/><Relationship Id="rId10" Type="http://schemas.openxmlformats.org/officeDocument/2006/relationships/image" Target="../media/image3.png"/><Relationship Id="rId4" Type="http://schemas.openxmlformats.org/officeDocument/2006/relationships/image" Target="../media/image19.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2.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sv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1.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30.jpeg"/><Relationship Id="rId4" Type="http://schemas.openxmlformats.org/officeDocument/2006/relationships/image" Target="../media/image19.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31.jpeg"/><Relationship Id="rId4" Type="http://schemas.openxmlformats.org/officeDocument/2006/relationships/image" Target="../media/image19.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32.jpeg"/><Relationship Id="rId4" Type="http://schemas.openxmlformats.org/officeDocument/2006/relationships/image" Target="../media/image19.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sv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https://youtu.be/MxpYSaXkRlw?si=3m6r-fQvQzm6HtXm" TargetMode="External"/><Relationship Id="rId6" Type="http://schemas.openxmlformats.org/officeDocument/2006/relationships/image" Target="../media/image19.png"/><Relationship Id="rId5" Type="http://schemas.openxmlformats.org/officeDocument/2006/relationships/image" Target="../media/image34.jpeg"/><Relationship Id="rId4" Type="http://schemas.openxmlformats.org/officeDocument/2006/relationships/image" Target="../media/image2.sv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3805"/>
        </a:solidFill>
        <a:effectLst/>
      </p:bgPr>
    </p:bg>
    <p:spTree>
      <p:nvGrpSpPr>
        <p:cNvPr id="1" name=""/>
        <p:cNvGrpSpPr/>
        <p:nvPr/>
      </p:nvGrpSpPr>
      <p:grpSpPr>
        <a:xfrm>
          <a:off x="0" y="0"/>
          <a:ext cx="0" cy="0"/>
          <a:chOff x="0" y="0"/>
          <a:chExt cx="0" cy="0"/>
        </a:xfrm>
      </p:grpSpPr>
      <p:grpSp>
        <p:nvGrpSpPr>
          <p:cNvPr id="2" name="Group 2"/>
          <p:cNvGrpSpPr/>
          <p:nvPr/>
        </p:nvGrpSpPr>
        <p:grpSpPr>
          <a:xfrm>
            <a:off x="-1081437" y="0"/>
            <a:ext cx="20574000" cy="10287000"/>
            <a:chOff x="0" y="0"/>
            <a:chExt cx="27432000"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 name="Group 5"/>
          <p:cNvGrpSpPr/>
          <p:nvPr/>
        </p:nvGrpSpPr>
        <p:grpSpPr>
          <a:xfrm>
            <a:off x="3618236" y="-496175"/>
            <a:ext cx="11051528" cy="9487802"/>
            <a:chOff x="0" y="0"/>
            <a:chExt cx="2910690" cy="2498845"/>
          </a:xfrm>
        </p:grpSpPr>
        <p:sp>
          <p:nvSpPr>
            <p:cNvPr id="6" name="Freeform 6"/>
            <p:cNvSpPr/>
            <p:nvPr/>
          </p:nvSpPr>
          <p:spPr>
            <a:xfrm>
              <a:off x="0" y="0"/>
              <a:ext cx="2910691" cy="2498845"/>
            </a:xfrm>
            <a:custGeom>
              <a:avLst/>
              <a:gdLst/>
              <a:ahLst/>
              <a:cxnLst/>
              <a:rect l="l" t="t" r="r" b="b"/>
              <a:pathLst>
                <a:path w="2910691" h="2498845">
                  <a:moveTo>
                    <a:pt x="35727" y="0"/>
                  </a:moveTo>
                  <a:lnTo>
                    <a:pt x="2874963" y="0"/>
                  </a:lnTo>
                  <a:cubicBezTo>
                    <a:pt x="2894695" y="0"/>
                    <a:pt x="2910691" y="15996"/>
                    <a:pt x="2910691" y="35727"/>
                  </a:cubicBezTo>
                  <a:lnTo>
                    <a:pt x="2910691" y="2463118"/>
                  </a:lnTo>
                  <a:cubicBezTo>
                    <a:pt x="2910691" y="2482849"/>
                    <a:pt x="2894695" y="2498845"/>
                    <a:pt x="2874963" y="2498845"/>
                  </a:cubicBezTo>
                  <a:lnTo>
                    <a:pt x="35727" y="2498845"/>
                  </a:lnTo>
                  <a:cubicBezTo>
                    <a:pt x="15996" y="2498845"/>
                    <a:pt x="0" y="2482849"/>
                    <a:pt x="0" y="2463118"/>
                  </a:cubicBezTo>
                  <a:lnTo>
                    <a:pt x="0" y="35727"/>
                  </a:lnTo>
                  <a:cubicBezTo>
                    <a:pt x="0" y="15996"/>
                    <a:pt x="15996" y="0"/>
                    <a:pt x="35727" y="0"/>
                  </a:cubicBezTo>
                  <a:close/>
                </a:path>
              </a:pathLst>
            </a:custGeom>
            <a:solidFill>
              <a:srgbClr val="FFF3E2"/>
            </a:solidFill>
          </p:spPr>
          <p:txBody>
            <a:bodyPr/>
            <a:lstStyle/>
            <a:p>
              <a:endParaRPr lang="en-US"/>
            </a:p>
          </p:txBody>
        </p:sp>
        <p:sp>
          <p:nvSpPr>
            <p:cNvPr id="7" name="TextBox 7"/>
            <p:cNvSpPr txBox="1"/>
            <p:nvPr/>
          </p:nvSpPr>
          <p:spPr>
            <a:xfrm>
              <a:off x="0" y="-9525"/>
              <a:ext cx="2910690" cy="2508370"/>
            </a:xfrm>
            <a:prstGeom prst="rect">
              <a:avLst/>
            </a:prstGeom>
          </p:spPr>
          <p:txBody>
            <a:bodyPr lIns="50800" tIns="50800" rIns="50800" bIns="50800" rtlCol="0" anchor="ctr"/>
            <a:lstStyle/>
            <a:p>
              <a:pPr algn="ctr">
                <a:lnSpc>
                  <a:spcPts val="2880"/>
                </a:lnSpc>
              </a:pPr>
              <a:endParaRPr/>
            </a:p>
          </p:txBody>
        </p:sp>
      </p:grpSp>
      <p:sp>
        <p:nvSpPr>
          <p:cNvPr id="8" name="Freeform 8"/>
          <p:cNvSpPr/>
          <p:nvPr/>
        </p:nvSpPr>
        <p:spPr>
          <a:xfrm flipH="1">
            <a:off x="11653316" y="-1284890"/>
            <a:ext cx="7438665" cy="7882029"/>
          </a:xfrm>
          <a:custGeom>
            <a:avLst/>
            <a:gdLst/>
            <a:ahLst/>
            <a:cxnLst/>
            <a:rect l="l" t="t" r="r" b="b"/>
            <a:pathLst>
              <a:path w="7438665" h="7882029">
                <a:moveTo>
                  <a:pt x="7438665" y="0"/>
                </a:moveTo>
                <a:lnTo>
                  <a:pt x="0" y="0"/>
                </a:lnTo>
                <a:lnTo>
                  <a:pt x="0" y="7882029"/>
                </a:lnTo>
                <a:lnTo>
                  <a:pt x="7438665" y="7882029"/>
                </a:lnTo>
                <a:lnTo>
                  <a:pt x="7438665" y="0"/>
                </a:lnTo>
                <a:close/>
              </a:path>
            </a:pathLst>
          </a:custGeom>
          <a:blipFill>
            <a:blip r:embed="rId4"/>
            <a:stretch>
              <a:fillRect/>
            </a:stretch>
          </a:blipFill>
        </p:spPr>
        <p:txBody>
          <a:bodyPr/>
          <a:lstStyle/>
          <a:p>
            <a:endParaRPr lang="en-US"/>
          </a:p>
        </p:txBody>
      </p:sp>
      <p:sp>
        <p:nvSpPr>
          <p:cNvPr id="9" name="Freeform 9"/>
          <p:cNvSpPr/>
          <p:nvPr/>
        </p:nvSpPr>
        <p:spPr>
          <a:xfrm>
            <a:off x="-1081437" y="-1226576"/>
            <a:ext cx="7438665" cy="7882029"/>
          </a:xfrm>
          <a:custGeom>
            <a:avLst/>
            <a:gdLst/>
            <a:ahLst/>
            <a:cxnLst/>
            <a:rect l="l" t="t" r="r" b="b"/>
            <a:pathLst>
              <a:path w="7438665" h="7882029">
                <a:moveTo>
                  <a:pt x="0" y="0"/>
                </a:moveTo>
                <a:lnTo>
                  <a:pt x="7438665" y="0"/>
                </a:lnTo>
                <a:lnTo>
                  <a:pt x="7438665" y="7882029"/>
                </a:lnTo>
                <a:lnTo>
                  <a:pt x="0" y="7882029"/>
                </a:lnTo>
                <a:lnTo>
                  <a:pt x="0" y="0"/>
                </a:lnTo>
                <a:close/>
              </a:path>
            </a:pathLst>
          </a:custGeom>
          <a:blipFill>
            <a:blip r:embed="rId4"/>
            <a:stretch>
              <a:fillRect/>
            </a:stretch>
          </a:blipFill>
        </p:spPr>
        <p:txBody>
          <a:bodyPr/>
          <a:lstStyle/>
          <a:p>
            <a:endParaRPr lang="en-US"/>
          </a:p>
        </p:txBody>
      </p:sp>
      <p:sp>
        <p:nvSpPr>
          <p:cNvPr id="10" name="Freeform 10"/>
          <p:cNvSpPr/>
          <p:nvPr/>
        </p:nvSpPr>
        <p:spPr>
          <a:xfrm>
            <a:off x="13304302" y="683961"/>
            <a:ext cx="2068346" cy="3698616"/>
          </a:xfrm>
          <a:custGeom>
            <a:avLst/>
            <a:gdLst/>
            <a:ahLst/>
            <a:cxnLst/>
            <a:rect l="l" t="t" r="r" b="b"/>
            <a:pathLst>
              <a:path w="2068346" h="3698616">
                <a:moveTo>
                  <a:pt x="0" y="0"/>
                </a:moveTo>
                <a:lnTo>
                  <a:pt x="2068347" y="0"/>
                </a:lnTo>
                <a:lnTo>
                  <a:pt x="2068347" y="3698616"/>
                </a:lnTo>
                <a:lnTo>
                  <a:pt x="0" y="3698616"/>
                </a:lnTo>
                <a:lnTo>
                  <a:pt x="0" y="0"/>
                </a:lnTo>
                <a:close/>
              </a:path>
            </a:pathLst>
          </a:custGeom>
          <a:blipFill>
            <a:blip r:embed="rId5"/>
            <a:stretch>
              <a:fillRect/>
            </a:stretch>
          </a:blipFill>
        </p:spPr>
        <p:txBody>
          <a:bodyPr/>
          <a:lstStyle/>
          <a:p>
            <a:endParaRPr lang="en-US"/>
          </a:p>
        </p:txBody>
      </p:sp>
      <p:sp>
        <p:nvSpPr>
          <p:cNvPr id="11" name="Freeform 11"/>
          <p:cNvSpPr/>
          <p:nvPr/>
        </p:nvSpPr>
        <p:spPr>
          <a:xfrm flipH="1">
            <a:off x="3041350" y="530749"/>
            <a:ext cx="2068346" cy="3698616"/>
          </a:xfrm>
          <a:custGeom>
            <a:avLst/>
            <a:gdLst/>
            <a:ahLst/>
            <a:cxnLst/>
            <a:rect l="l" t="t" r="r" b="b"/>
            <a:pathLst>
              <a:path w="2068346" h="3698616">
                <a:moveTo>
                  <a:pt x="2068347" y="0"/>
                </a:moveTo>
                <a:lnTo>
                  <a:pt x="0" y="0"/>
                </a:lnTo>
                <a:lnTo>
                  <a:pt x="0" y="3698617"/>
                </a:lnTo>
                <a:lnTo>
                  <a:pt x="2068347" y="3698617"/>
                </a:lnTo>
                <a:lnTo>
                  <a:pt x="2068347" y="0"/>
                </a:lnTo>
                <a:close/>
              </a:path>
            </a:pathLst>
          </a:custGeom>
          <a:blipFill>
            <a:blip r:embed="rId5"/>
            <a:stretch>
              <a:fillRect/>
            </a:stretch>
          </a:blipFill>
        </p:spPr>
        <p:txBody>
          <a:bodyPr/>
          <a:lstStyle/>
          <a:p>
            <a:endParaRPr lang="en-US"/>
          </a:p>
        </p:txBody>
      </p:sp>
      <p:sp>
        <p:nvSpPr>
          <p:cNvPr id="12" name="Freeform 12"/>
          <p:cNvSpPr/>
          <p:nvPr/>
        </p:nvSpPr>
        <p:spPr>
          <a:xfrm flipH="1">
            <a:off x="254848" y="4744527"/>
            <a:ext cx="5806494" cy="6416016"/>
          </a:xfrm>
          <a:custGeom>
            <a:avLst/>
            <a:gdLst/>
            <a:ahLst/>
            <a:cxnLst/>
            <a:rect l="l" t="t" r="r" b="b"/>
            <a:pathLst>
              <a:path w="5806494" h="6416016">
                <a:moveTo>
                  <a:pt x="5806494" y="0"/>
                </a:moveTo>
                <a:lnTo>
                  <a:pt x="0" y="0"/>
                </a:lnTo>
                <a:lnTo>
                  <a:pt x="0" y="6416016"/>
                </a:lnTo>
                <a:lnTo>
                  <a:pt x="5806494" y="6416016"/>
                </a:lnTo>
                <a:lnTo>
                  <a:pt x="5806494" y="0"/>
                </a:lnTo>
                <a:close/>
              </a:path>
            </a:pathLst>
          </a:custGeom>
          <a:blipFill>
            <a:blip r:embed="rId6"/>
            <a:stretch>
              <a:fillRect/>
            </a:stretch>
          </a:blipFill>
        </p:spPr>
        <p:txBody>
          <a:bodyPr/>
          <a:lstStyle/>
          <a:p>
            <a:endParaRPr lang="en-US"/>
          </a:p>
        </p:txBody>
      </p:sp>
      <p:sp>
        <p:nvSpPr>
          <p:cNvPr id="13" name="Freeform 13"/>
          <p:cNvSpPr/>
          <p:nvPr/>
        </p:nvSpPr>
        <p:spPr>
          <a:xfrm>
            <a:off x="12226658" y="4503145"/>
            <a:ext cx="4614950" cy="9510310"/>
          </a:xfrm>
          <a:custGeom>
            <a:avLst/>
            <a:gdLst/>
            <a:ahLst/>
            <a:cxnLst/>
            <a:rect l="l" t="t" r="r" b="b"/>
            <a:pathLst>
              <a:path w="4614950" h="9510310">
                <a:moveTo>
                  <a:pt x="0" y="0"/>
                </a:moveTo>
                <a:lnTo>
                  <a:pt x="4614950" y="0"/>
                </a:lnTo>
                <a:lnTo>
                  <a:pt x="4614950" y="9510310"/>
                </a:lnTo>
                <a:lnTo>
                  <a:pt x="0" y="9510310"/>
                </a:lnTo>
                <a:lnTo>
                  <a:pt x="0" y="0"/>
                </a:lnTo>
                <a:close/>
              </a:path>
            </a:pathLst>
          </a:custGeom>
          <a:blipFill>
            <a:blip r:embed="rId7"/>
            <a:stretch>
              <a:fillRect l="-875" r="-875"/>
            </a:stretch>
          </a:blipFill>
        </p:spPr>
        <p:txBody>
          <a:bodyPr/>
          <a:lstStyle/>
          <a:p>
            <a:endParaRPr lang="en-US"/>
          </a:p>
        </p:txBody>
      </p:sp>
      <p:sp>
        <p:nvSpPr>
          <p:cNvPr id="14" name="Freeform 14"/>
          <p:cNvSpPr/>
          <p:nvPr/>
        </p:nvSpPr>
        <p:spPr>
          <a:xfrm>
            <a:off x="6061342" y="6597139"/>
            <a:ext cx="6165316" cy="616532"/>
          </a:xfrm>
          <a:custGeom>
            <a:avLst/>
            <a:gdLst/>
            <a:ahLst/>
            <a:cxnLst/>
            <a:rect l="l" t="t" r="r" b="b"/>
            <a:pathLst>
              <a:path w="6165316" h="616532">
                <a:moveTo>
                  <a:pt x="0" y="0"/>
                </a:moveTo>
                <a:lnTo>
                  <a:pt x="6165316" y="0"/>
                </a:lnTo>
                <a:lnTo>
                  <a:pt x="6165316" y="616532"/>
                </a:lnTo>
                <a:lnTo>
                  <a:pt x="0" y="6165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TextBox 15"/>
          <p:cNvSpPr txBox="1"/>
          <p:nvPr/>
        </p:nvSpPr>
        <p:spPr>
          <a:xfrm>
            <a:off x="2637895" y="2244395"/>
            <a:ext cx="13183776" cy="4266840"/>
          </a:xfrm>
          <a:prstGeom prst="rect">
            <a:avLst/>
          </a:prstGeom>
        </p:spPr>
        <p:txBody>
          <a:bodyPr lIns="0" tIns="0" rIns="0" bIns="0" rtlCol="0" anchor="t">
            <a:spAutoFit/>
          </a:bodyPr>
          <a:lstStyle/>
          <a:p>
            <a:pPr algn="ctr">
              <a:lnSpc>
                <a:spcPts val="16791"/>
              </a:lnSpc>
            </a:pPr>
            <a:r>
              <a:rPr lang="en-US" sz="13993" spc="1567">
                <a:solidFill>
                  <a:srgbClr val="FFB600"/>
                </a:solidFill>
                <a:latin typeface="ไอติม"/>
                <a:ea typeface="ไอติม"/>
                <a:cs typeface="ไอติม"/>
                <a:sym typeface="ไอติม"/>
              </a:rPr>
              <a:t>Tín ngưỡng hầu đồng</a:t>
            </a:r>
          </a:p>
        </p:txBody>
      </p:sp>
      <p:sp>
        <p:nvSpPr>
          <p:cNvPr id="16" name="Freeform 16"/>
          <p:cNvSpPr/>
          <p:nvPr/>
        </p:nvSpPr>
        <p:spPr>
          <a:xfrm>
            <a:off x="6793572" y="1217029"/>
            <a:ext cx="4700857" cy="1316240"/>
          </a:xfrm>
          <a:custGeom>
            <a:avLst/>
            <a:gdLst/>
            <a:ahLst/>
            <a:cxnLst/>
            <a:rect l="l" t="t" r="r" b="b"/>
            <a:pathLst>
              <a:path w="4700857" h="1316240">
                <a:moveTo>
                  <a:pt x="0" y="0"/>
                </a:moveTo>
                <a:lnTo>
                  <a:pt x="4700856" y="0"/>
                </a:lnTo>
                <a:lnTo>
                  <a:pt x="4700856" y="1316240"/>
                </a:lnTo>
                <a:lnTo>
                  <a:pt x="0" y="13162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TextBox 17"/>
          <p:cNvSpPr txBox="1"/>
          <p:nvPr/>
        </p:nvSpPr>
        <p:spPr>
          <a:xfrm>
            <a:off x="5247994" y="7455319"/>
            <a:ext cx="8466340" cy="516266"/>
          </a:xfrm>
          <a:prstGeom prst="rect">
            <a:avLst/>
          </a:prstGeom>
        </p:spPr>
        <p:txBody>
          <a:bodyPr lIns="0" tIns="0" rIns="0" bIns="0" rtlCol="0" anchor="t">
            <a:spAutoFit/>
          </a:bodyPr>
          <a:lstStyle/>
          <a:p>
            <a:pPr algn="ctr">
              <a:lnSpc>
                <a:spcPts val="4065"/>
              </a:lnSpc>
            </a:pPr>
            <a:r>
              <a:rPr lang="en-US" sz="3387" spc="542">
                <a:solidFill>
                  <a:srgbClr val="000000"/>
                </a:solidFill>
                <a:latin typeface="ไอติม"/>
                <a:ea typeface="ไอติม"/>
                <a:cs typeface="ไอติม"/>
                <a:sym typeface="ไอติม"/>
              </a:rPr>
              <a:t>Diệp Anh - 7A18</a:t>
            </a:r>
          </a:p>
        </p:txBody>
      </p:sp>
      <p:sp>
        <p:nvSpPr>
          <p:cNvPr id="18" name="Freeform 18"/>
          <p:cNvSpPr/>
          <p:nvPr/>
        </p:nvSpPr>
        <p:spPr>
          <a:xfrm>
            <a:off x="15701348" y="7455319"/>
            <a:ext cx="4377459" cy="2610060"/>
          </a:xfrm>
          <a:custGeom>
            <a:avLst/>
            <a:gdLst/>
            <a:ahLst/>
            <a:cxnLst/>
            <a:rect l="l" t="t" r="r" b="b"/>
            <a:pathLst>
              <a:path w="4377459" h="2610060">
                <a:moveTo>
                  <a:pt x="0" y="0"/>
                </a:moveTo>
                <a:lnTo>
                  <a:pt x="4377458" y="0"/>
                </a:lnTo>
                <a:lnTo>
                  <a:pt x="4377458" y="2610059"/>
                </a:lnTo>
                <a:lnTo>
                  <a:pt x="0" y="2610059"/>
                </a:lnTo>
                <a:lnTo>
                  <a:pt x="0" y="0"/>
                </a:lnTo>
                <a:close/>
              </a:path>
            </a:pathLst>
          </a:custGeom>
          <a:blipFill>
            <a:blip r:embed="rId12"/>
            <a:stretch>
              <a:fillRect/>
            </a:stretch>
          </a:blipFill>
        </p:spPr>
        <p:txBody>
          <a:bodyPr/>
          <a:lstStyle/>
          <a:p>
            <a:endParaRPr lang="en-US"/>
          </a:p>
        </p:txBody>
      </p:sp>
      <p:sp>
        <p:nvSpPr>
          <p:cNvPr id="19" name="Freeform 19"/>
          <p:cNvSpPr/>
          <p:nvPr/>
        </p:nvSpPr>
        <p:spPr>
          <a:xfrm>
            <a:off x="-2979321" y="7676940"/>
            <a:ext cx="4377459" cy="2610060"/>
          </a:xfrm>
          <a:custGeom>
            <a:avLst/>
            <a:gdLst/>
            <a:ahLst/>
            <a:cxnLst/>
            <a:rect l="l" t="t" r="r" b="b"/>
            <a:pathLst>
              <a:path w="4377459" h="2610060">
                <a:moveTo>
                  <a:pt x="0" y="0"/>
                </a:moveTo>
                <a:lnTo>
                  <a:pt x="4377458" y="0"/>
                </a:lnTo>
                <a:lnTo>
                  <a:pt x="4377458" y="2610060"/>
                </a:lnTo>
                <a:lnTo>
                  <a:pt x="0" y="2610060"/>
                </a:lnTo>
                <a:lnTo>
                  <a:pt x="0" y="0"/>
                </a:lnTo>
                <a:close/>
              </a:path>
            </a:pathLst>
          </a:custGeom>
          <a:blipFill>
            <a:blip r:embed="rId1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3805"/>
        </a:solidFill>
        <a:effectLst/>
      </p:bgPr>
    </p:bg>
    <p:spTree>
      <p:nvGrpSpPr>
        <p:cNvPr id="1" name=""/>
        <p:cNvGrpSpPr/>
        <p:nvPr/>
      </p:nvGrpSpPr>
      <p:grpSpPr>
        <a:xfrm>
          <a:off x="0" y="0"/>
          <a:ext cx="0" cy="0"/>
          <a:chOff x="0" y="0"/>
          <a:chExt cx="0" cy="0"/>
        </a:xfrm>
      </p:grpSpPr>
      <p:grpSp>
        <p:nvGrpSpPr>
          <p:cNvPr id="2" name="Group 2"/>
          <p:cNvGrpSpPr/>
          <p:nvPr/>
        </p:nvGrpSpPr>
        <p:grpSpPr>
          <a:xfrm>
            <a:off x="-1081437" y="0"/>
            <a:ext cx="20574000" cy="10287000"/>
            <a:chOff x="0" y="0"/>
            <a:chExt cx="27432000"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1448854" y="6539697"/>
            <a:ext cx="8792963" cy="3633753"/>
          </a:xfrm>
          <a:custGeom>
            <a:avLst/>
            <a:gdLst/>
            <a:ahLst/>
            <a:cxnLst/>
            <a:rect l="l" t="t" r="r" b="b"/>
            <a:pathLst>
              <a:path w="8792963" h="3633753">
                <a:moveTo>
                  <a:pt x="0" y="0"/>
                </a:moveTo>
                <a:lnTo>
                  <a:pt x="8792963" y="0"/>
                </a:lnTo>
                <a:lnTo>
                  <a:pt x="8792963" y="3633753"/>
                </a:lnTo>
                <a:lnTo>
                  <a:pt x="0" y="3633753"/>
                </a:lnTo>
                <a:lnTo>
                  <a:pt x="0" y="0"/>
                </a:lnTo>
                <a:close/>
              </a:path>
            </a:pathLst>
          </a:custGeom>
          <a:blipFill>
            <a:blip r:embed="rId4"/>
            <a:stretch>
              <a:fillRect/>
            </a:stretch>
          </a:blipFill>
        </p:spPr>
        <p:txBody>
          <a:bodyPr/>
          <a:lstStyle/>
          <a:p>
            <a:endParaRPr lang="en-US"/>
          </a:p>
        </p:txBody>
      </p:sp>
      <p:sp>
        <p:nvSpPr>
          <p:cNvPr id="6" name="Freeform 6"/>
          <p:cNvSpPr/>
          <p:nvPr/>
        </p:nvSpPr>
        <p:spPr>
          <a:xfrm flipH="1">
            <a:off x="8046183" y="6539697"/>
            <a:ext cx="8792963" cy="3633753"/>
          </a:xfrm>
          <a:custGeom>
            <a:avLst/>
            <a:gdLst/>
            <a:ahLst/>
            <a:cxnLst/>
            <a:rect l="l" t="t" r="r" b="b"/>
            <a:pathLst>
              <a:path w="8792963" h="3633753">
                <a:moveTo>
                  <a:pt x="8792963" y="0"/>
                </a:moveTo>
                <a:lnTo>
                  <a:pt x="0" y="0"/>
                </a:lnTo>
                <a:lnTo>
                  <a:pt x="0" y="3633753"/>
                </a:lnTo>
                <a:lnTo>
                  <a:pt x="8792963" y="3633753"/>
                </a:lnTo>
                <a:lnTo>
                  <a:pt x="8792963" y="0"/>
                </a:lnTo>
                <a:close/>
              </a:path>
            </a:pathLst>
          </a:custGeom>
          <a:blipFill>
            <a:blip r:embed="rId4"/>
            <a:stretch>
              <a:fillRect/>
            </a:stretch>
          </a:blipFill>
        </p:spPr>
        <p:txBody>
          <a:bodyPr/>
          <a:lstStyle/>
          <a:p>
            <a:endParaRPr lang="en-US"/>
          </a:p>
        </p:txBody>
      </p:sp>
      <p:grpSp>
        <p:nvGrpSpPr>
          <p:cNvPr id="7" name="Group 7"/>
          <p:cNvGrpSpPr/>
          <p:nvPr/>
        </p:nvGrpSpPr>
        <p:grpSpPr>
          <a:xfrm>
            <a:off x="3618236" y="-711045"/>
            <a:ext cx="11051528" cy="9040774"/>
            <a:chOff x="0" y="0"/>
            <a:chExt cx="2910690" cy="2381109"/>
          </a:xfrm>
        </p:grpSpPr>
        <p:sp>
          <p:nvSpPr>
            <p:cNvPr id="8" name="Freeform 8"/>
            <p:cNvSpPr/>
            <p:nvPr/>
          </p:nvSpPr>
          <p:spPr>
            <a:xfrm>
              <a:off x="0" y="0"/>
              <a:ext cx="2910691" cy="2381109"/>
            </a:xfrm>
            <a:custGeom>
              <a:avLst/>
              <a:gdLst/>
              <a:ahLst/>
              <a:cxnLst/>
              <a:rect l="l" t="t" r="r" b="b"/>
              <a:pathLst>
                <a:path w="2910691" h="2381109">
                  <a:moveTo>
                    <a:pt x="35727" y="0"/>
                  </a:moveTo>
                  <a:lnTo>
                    <a:pt x="2874963" y="0"/>
                  </a:lnTo>
                  <a:cubicBezTo>
                    <a:pt x="2894695" y="0"/>
                    <a:pt x="2910691" y="15996"/>
                    <a:pt x="2910691" y="35727"/>
                  </a:cubicBezTo>
                  <a:lnTo>
                    <a:pt x="2910691" y="2345382"/>
                  </a:lnTo>
                  <a:cubicBezTo>
                    <a:pt x="2910691" y="2365114"/>
                    <a:pt x="2894695" y="2381109"/>
                    <a:pt x="2874963" y="2381109"/>
                  </a:cubicBezTo>
                  <a:lnTo>
                    <a:pt x="35727" y="2381109"/>
                  </a:lnTo>
                  <a:cubicBezTo>
                    <a:pt x="15996" y="2381109"/>
                    <a:pt x="0" y="2365114"/>
                    <a:pt x="0" y="2345382"/>
                  </a:cubicBezTo>
                  <a:lnTo>
                    <a:pt x="0" y="35727"/>
                  </a:lnTo>
                  <a:cubicBezTo>
                    <a:pt x="0" y="15996"/>
                    <a:pt x="15996" y="0"/>
                    <a:pt x="35727" y="0"/>
                  </a:cubicBezTo>
                  <a:close/>
                </a:path>
              </a:pathLst>
            </a:custGeom>
            <a:solidFill>
              <a:srgbClr val="FFF3E2"/>
            </a:solidFill>
            <a:ln cap="rnd">
              <a:noFill/>
              <a:prstDash val="solid"/>
              <a:round/>
            </a:ln>
          </p:spPr>
          <p:txBody>
            <a:bodyPr/>
            <a:lstStyle/>
            <a:p>
              <a:endParaRPr lang="en-US"/>
            </a:p>
          </p:txBody>
        </p:sp>
        <p:sp>
          <p:nvSpPr>
            <p:cNvPr id="9" name="TextBox 9"/>
            <p:cNvSpPr txBox="1"/>
            <p:nvPr/>
          </p:nvSpPr>
          <p:spPr>
            <a:xfrm>
              <a:off x="0" y="-9525"/>
              <a:ext cx="2910690" cy="2390634"/>
            </a:xfrm>
            <a:prstGeom prst="rect">
              <a:avLst/>
            </a:prstGeom>
          </p:spPr>
          <p:txBody>
            <a:bodyPr lIns="50800" tIns="50800" rIns="50800" bIns="50800" rtlCol="0" anchor="ctr"/>
            <a:lstStyle/>
            <a:p>
              <a:pPr algn="ctr">
                <a:lnSpc>
                  <a:spcPts val="2880"/>
                </a:lnSpc>
              </a:pPr>
              <a:endParaRPr/>
            </a:p>
          </p:txBody>
        </p:sp>
      </p:grpSp>
      <p:sp>
        <p:nvSpPr>
          <p:cNvPr id="10" name="Freeform 10"/>
          <p:cNvSpPr/>
          <p:nvPr/>
        </p:nvSpPr>
        <p:spPr>
          <a:xfrm>
            <a:off x="6061342" y="5713615"/>
            <a:ext cx="6165316" cy="616532"/>
          </a:xfrm>
          <a:custGeom>
            <a:avLst/>
            <a:gdLst/>
            <a:ahLst/>
            <a:cxnLst/>
            <a:rect l="l" t="t" r="r" b="b"/>
            <a:pathLst>
              <a:path w="6165316" h="616532">
                <a:moveTo>
                  <a:pt x="0" y="0"/>
                </a:moveTo>
                <a:lnTo>
                  <a:pt x="6165316" y="0"/>
                </a:lnTo>
                <a:lnTo>
                  <a:pt x="6165316" y="616532"/>
                </a:lnTo>
                <a:lnTo>
                  <a:pt x="0" y="6165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856354" y="-1452003"/>
            <a:ext cx="13398910" cy="4756613"/>
          </a:xfrm>
          <a:custGeom>
            <a:avLst/>
            <a:gdLst/>
            <a:ahLst/>
            <a:cxnLst/>
            <a:rect l="l" t="t" r="r" b="b"/>
            <a:pathLst>
              <a:path w="13398910" h="4756613">
                <a:moveTo>
                  <a:pt x="0" y="0"/>
                </a:moveTo>
                <a:lnTo>
                  <a:pt x="13398909" y="0"/>
                </a:lnTo>
                <a:lnTo>
                  <a:pt x="13398909" y="4756613"/>
                </a:lnTo>
                <a:lnTo>
                  <a:pt x="0" y="4756613"/>
                </a:lnTo>
                <a:lnTo>
                  <a:pt x="0" y="0"/>
                </a:lnTo>
                <a:close/>
              </a:path>
            </a:pathLst>
          </a:custGeom>
          <a:blipFill>
            <a:blip r:embed="rId7"/>
            <a:stretch>
              <a:fillRect/>
            </a:stretch>
          </a:blipFill>
        </p:spPr>
        <p:txBody>
          <a:bodyPr/>
          <a:lstStyle/>
          <a:p>
            <a:endParaRPr lang="en-US"/>
          </a:p>
        </p:txBody>
      </p:sp>
      <p:sp>
        <p:nvSpPr>
          <p:cNvPr id="12" name="Freeform 12"/>
          <p:cNvSpPr/>
          <p:nvPr/>
        </p:nvSpPr>
        <p:spPr>
          <a:xfrm>
            <a:off x="12394814" y="3551296"/>
            <a:ext cx="6788226" cy="7500802"/>
          </a:xfrm>
          <a:custGeom>
            <a:avLst/>
            <a:gdLst/>
            <a:ahLst/>
            <a:cxnLst/>
            <a:rect l="l" t="t" r="r" b="b"/>
            <a:pathLst>
              <a:path w="6788226" h="7500802">
                <a:moveTo>
                  <a:pt x="0" y="0"/>
                </a:moveTo>
                <a:lnTo>
                  <a:pt x="6788225" y="0"/>
                </a:lnTo>
                <a:lnTo>
                  <a:pt x="6788225" y="7500802"/>
                </a:lnTo>
                <a:lnTo>
                  <a:pt x="0" y="7500802"/>
                </a:lnTo>
                <a:lnTo>
                  <a:pt x="0" y="0"/>
                </a:lnTo>
                <a:close/>
              </a:path>
            </a:pathLst>
          </a:custGeom>
          <a:blipFill>
            <a:blip r:embed="rId8"/>
            <a:stretch>
              <a:fillRect/>
            </a:stretch>
          </a:blipFill>
        </p:spPr>
        <p:txBody>
          <a:bodyPr/>
          <a:lstStyle/>
          <a:p>
            <a:endParaRPr lang="en-US"/>
          </a:p>
        </p:txBody>
      </p:sp>
      <p:sp>
        <p:nvSpPr>
          <p:cNvPr id="13" name="Freeform 13"/>
          <p:cNvSpPr/>
          <p:nvPr/>
        </p:nvSpPr>
        <p:spPr>
          <a:xfrm>
            <a:off x="0" y="3304610"/>
            <a:ext cx="5554980" cy="8229600"/>
          </a:xfrm>
          <a:custGeom>
            <a:avLst/>
            <a:gdLst/>
            <a:ahLst/>
            <a:cxnLst/>
            <a:rect l="l" t="t" r="r" b="b"/>
            <a:pathLst>
              <a:path w="5554980" h="8229600">
                <a:moveTo>
                  <a:pt x="0" y="0"/>
                </a:moveTo>
                <a:lnTo>
                  <a:pt x="5554980" y="0"/>
                </a:lnTo>
                <a:lnTo>
                  <a:pt x="5554980" y="8229600"/>
                </a:lnTo>
                <a:lnTo>
                  <a:pt x="0" y="8229600"/>
                </a:lnTo>
                <a:lnTo>
                  <a:pt x="0" y="0"/>
                </a:lnTo>
                <a:close/>
              </a:path>
            </a:pathLst>
          </a:custGeom>
          <a:blipFill>
            <a:blip r:embed="rId9"/>
            <a:stretch>
              <a:fillRect/>
            </a:stretch>
          </a:blipFill>
        </p:spPr>
        <p:txBody>
          <a:bodyPr/>
          <a:lstStyle/>
          <a:p>
            <a:endParaRPr lang="en-US"/>
          </a:p>
        </p:txBody>
      </p:sp>
      <p:sp>
        <p:nvSpPr>
          <p:cNvPr id="14" name="Freeform 14"/>
          <p:cNvSpPr/>
          <p:nvPr/>
        </p:nvSpPr>
        <p:spPr>
          <a:xfrm flipH="1">
            <a:off x="12069594" y="-4330733"/>
            <a:ext cx="7438665" cy="7882029"/>
          </a:xfrm>
          <a:custGeom>
            <a:avLst/>
            <a:gdLst/>
            <a:ahLst/>
            <a:cxnLst/>
            <a:rect l="l" t="t" r="r" b="b"/>
            <a:pathLst>
              <a:path w="7438665" h="7882029">
                <a:moveTo>
                  <a:pt x="7438665" y="0"/>
                </a:moveTo>
                <a:lnTo>
                  <a:pt x="0" y="0"/>
                </a:lnTo>
                <a:lnTo>
                  <a:pt x="0" y="7882029"/>
                </a:lnTo>
                <a:lnTo>
                  <a:pt x="7438665" y="7882029"/>
                </a:lnTo>
                <a:lnTo>
                  <a:pt x="7438665" y="0"/>
                </a:lnTo>
                <a:close/>
              </a:path>
            </a:pathLst>
          </a:custGeom>
          <a:blipFill>
            <a:blip r:embed="rId10"/>
            <a:stretch>
              <a:fillRect/>
            </a:stretch>
          </a:blipFill>
        </p:spPr>
        <p:txBody>
          <a:bodyPr/>
          <a:lstStyle/>
          <a:p>
            <a:endParaRPr lang="en-US"/>
          </a:p>
        </p:txBody>
      </p:sp>
      <p:sp>
        <p:nvSpPr>
          <p:cNvPr id="15" name="Freeform 15"/>
          <p:cNvSpPr/>
          <p:nvPr/>
        </p:nvSpPr>
        <p:spPr>
          <a:xfrm>
            <a:off x="-1593329" y="-4445936"/>
            <a:ext cx="7438665" cy="7882029"/>
          </a:xfrm>
          <a:custGeom>
            <a:avLst/>
            <a:gdLst/>
            <a:ahLst/>
            <a:cxnLst/>
            <a:rect l="l" t="t" r="r" b="b"/>
            <a:pathLst>
              <a:path w="7438665" h="7882029">
                <a:moveTo>
                  <a:pt x="0" y="0"/>
                </a:moveTo>
                <a:lnTo>
                  <a:pt x="7438664" y="0"/>
                </a:lnTo>
                <a:lnTo>
                  <a:pt x="7438664" y="7882029"/>
                </a:lnTo>
                <a:lnTo>
                  <a:pt x="0" y="7882029"/>
                </a:lnTo>
                <a:lnTo>
                  <a:pt x="0" y="0"/>
                </a:lnTo>
                <a:close/>
              </a:path>
            </a:pathLst>
          </a:custGeom>
          <a:blipFill>
            <a:blip r:embed="rId10"/>
            <a:stretch>
              <a:fillRect/>
            </a:stretch>
          </a:blipFill>
        </p:spPr>
        <p:txBody>
          <a:bodyPr/>
          <a:lstStyle/>
          <a:p>
            <a:endParaRPr lang="en-US"/>
          </a:p>
        </p:txBody>
      </p:sp>
      <p:sp>
        <p:nvSpPr>
          <p:cNvPr id="16" name="Freeform 16"/>
          <p:cNvSpPr/>
          <p:nvPr/>
        </p:nvSpPr>
        <p:spPr>
          <a:xfrm>
            <a:off x="-1396307" y="6330147"/>
            <a:ext cx="3689262" cy="4524809"/>
          </a:xfrm>
          <a:custGeom>
            <a:avLst/>
            <a:gdLst/>
            <a:ahLst/>
            <a:cxnLst/>
            <a:rect l="l" t="t" r="r" b="b"/>
            <a:pathLst>
              <a:path w="3689262" h="4524809">
                <a:moveTo>
                  <a:pt x="0" y="0"/>
                </a:moveTo>
                <a:lnTo>
                  <a:pt x="3689262" y="0"/>
                </a:lnTo>
                <a:lnTo>
                  <a:pt x="3689262" y="4524809"/>
                </a:lnTo>
                <a:lnTo>
                  <a:pt x="0" y="4524809"/>
                </a:lnTo>
                <a:lnTo>
                  <a:pt x="0" y="0"/>
                </a:lnTo>
                <a:close/>
              </a:path>
            </a:pathLst>
          </a:custGeom>
          <a:blipFill>
            <a:blip r:embed="rId11"/>
            <a:stretch>
              <a:fillRect/>
            </a:stretch>
          </a:blipFill>
        </p:spPr>
        <p:txBody>
          <a:bodyPr/>
          <a:lstStyle/>
          <a:p>
            <a:endParaRPr lang="en-US"/>
          </a:p>
        </p:txBody>
      </p:sp>
      <p:sp>
        <p:nvSpPr>
          <p:cNvPr id="17" name="Freeform 17"/>
          <p:cNvSpPr/>
          <p:nvPr/>
        </p:nvSpPr>
        <p:spPr>
          <a:xfrm>
            <a:off x="15174589" y="6217764"/>
            <a:ext cx="3689262" cy="4524809"/>
          </a:xfrm>
          <a:custGeom>
            <a:avLst/>
            <a:gdLst/>
            <a:ahLst/>
            <a:cxnLst/>
            <a:rect l="l" t="t" r="r" b="b"/>
            <a:pathLst>
              <a:path w="3689262" h="4524809">
                <a:moveTo>
                  <a:pt x="0" y="0"/>
                </a:moveTo>
                <a:lnTo>
                  <a:pt x="3689262" y="0"/>
                </a:lnTo>
                <a:lnTo>
                  <a:pt x="3689262" y="4524810"/>
                </a:lnTo>
                <a:lnTo>
                  <a:pt x="0" y="4524810"/>
                </a:lnTo>
                <a:lnTo>
                  <a:pt x="0" y="0"/>
                </a:lnTo>
                <a:close/>
              </a:path>
            </a:pathLst>
          </a:custGeom>
          <a:blipFill>
            <a:blip r:embed="rId11"/>
            <a:stretch>
              <a:fillRect/>
            </a:stretch>
          </a:blipFill>
        </p:spPr>
        <p:txBody>
          <a:bodyPr/>
          <a:lstStyle/>
          <a:p>
            <a:endParaRPr lang="en-US"/>
          </a:p>
        </p:txBody>
      </p:sp>
      <p:sp>
        <p:nvSpPr>
          <p:cNvPr id="18" name="TextBox 18"/>
          <p:cNvSpPr txBox="1"/>
          <p:nvPr/>
        </p:nvSpPr>
        <p:spPr>
          <a:xfrm>
            <a:off x="4015930" y="3383703"/>
            <a:ext cx="10256141" cy="2120362"/>
          </a:xfrm>
          <a:prstGeom prst="rect">
            <a:avLst/>
          </a:prstGeom>
        </p:spPr>
        <p:txBody>
          <a:bodyPr lIns="0" tIns="0" rIns="0" bIns="0" rtlCol="0" anchor="t">
            <a:spAutoFit/>
          </a:bodyPr>
          <a:lstStyle/>
          <a:p>
            <a:pPr algn="ctr">
              <a:lnSpc>
                <a:spcPts val="8103"/>
              </a:lnSpc>
            </a:pPr>
            <a:r>
              <a:rPr lang="en-US" sz="8103">
                <a:solidFill>
                  <a:srgbClr val="FFB600"/>
                </a:solidFill>
                <a:latin typeface="ไอติม"/>
                <a:ea typeface="ไอติม"/>
                <a:cs typeface="ไอติม"/>
                <a:sym typeface="ไอติม"/>
              </a:rPr>
              <a:t>Cảm ơn vì đã lắng nghe!</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3805"/>
        </a:solidFill>
        <a:effectLst/>
      </p:bgPr>
    </p:bg>
    <p:spTree>
      <p:nvGrpSpPr>
        <p:cNvPr id="1" name=""/>
        <p:cNvGrpSpPr/>
        <p:nvPr/>
      </p:nvGrpSpPr>
      <p:grpSpPr>
        <a:xfrm>
          <a:off x="0" y="0"/>
          <a:ext cx="0" cy="0"/>
          <a:chOff x="0" y="0"/>
          <a:chExt cx="0" cy="0"/>
        </a:xfrm>
      </p:grpSpPr>
      <p:grpSp>
        <p:nvGrpSpPr>
          <p:cNvPr id="2" name="Group 2"/>
          <p:cNvGrpSpPr/>
          <p:nvPr/>
        </p:nvGrpSpPr>
        <p:grpSpPr>
          <a:xfrm>
            <a:off x="-1081437" y="0"/>
            <a:ext cx="20574000" cy="10287000"/>
            <a:chOff x="0" y="0"/>
            <a:chExt cx="27432000"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 name="Group 5"/>
          <p:cNvGrpSpPr/>
          <p:nvPr/>
        </p:nvGrpSpPr>
        <p:grpSpPr>
          <a:xfrm>
            <a:off x="1137337" y="2371588"/>
            <a:ext cx="9054916" cy="6290452"/>
            <a:chOff x="0" y="0"/>
            <a:chExt cx="2384834" cy="1656745"/>
          </a:xfrm>
        </p:grpSpPr>
        <p:sp>
          <p:nvSpPr>
            <p:cNvPr id="6" name="Freeform 6"/>
            <p:cNvSpPr/>
            <p:nvPr/>
          </p:nvSpPr>
          <p:spPr>
            <a:xfrm>
              <a:off x="0" y="0"/>
              <a:ext cx="2384834" cy="1656745"/>
            </a:xfrm>
            <a:custGeom>
              <a:avLst/>
              <a:gdLst/>
              <a:ahLst/>
              <a:cxnLst/>
              <a:rect l="l" t="t" r="r" b="b"/>
              <a:pathLst>
                <a:path w="2384834" h="1656745">
                  <a:moveTo>
                    <a:pt x="43605" y="0"/>
                  </a:moveTo>
                  <a:lnTo>
                    <a:pt x="2341229" y="0"/>
                  </a:lnTo>
                  <a:cubicBezTo>
                    <a:pt x="2365311" y="0"/>
                    <a:pt x="2384834" y="19523"/>
                    <a:pt x="2384834" y="43605"/>
                  </a:cubicBezTo>
                  <a:lnTo>
                    <a:pt x="2384834" y="1613140"/>
                  </a:lnTo>
                  <a:cubicBezTo>
                    <a:pt x="2384834" y="1624705"/>
                    <a:pt x="2380240" y="1635796"/>
                    <a:pt x="2372062" y="1643973"/>
                  </a:cubicBezTo>
                  <a:cubicBezTo>
                    <a:pt x="2363885" y="1652151"/>
                    <a:pt x="2352794" y="1656745"/>
                    <a:pt x="2341229" y="1656745"/>
                  </a:cubicBezTo>
                  <a:lnTo>
                    <a:pt x="43605" y="1656745"/>
                  </a:lnTo>
                  <a:cubicBezTo>
                    <a:pt x="32040" y="1656745"/>
                    <a:pt x="20949" y="1652151"/>
                    <a:pt x="12772" y="1643973"/>
                  </a:cubicBezTo>
                  <a:cubicBezTo>
                    <a:pt x="4594" y="1635796"/>
                    <a:pt x="0" y="1624705"/>
                    <a:pt x="0" y="1613140"/>
                  </a:cubicBezTo>
                  <a:lnTo>
                    <a:pt x="0" y="43605"/>
                  </a:lnTo>
                  <a:cubicBezTo>
                    <a:pt x="0" y="32040"/>
                    <a:pt x="4594" y="20949"/>
                    <a:pt x="12772" y="12772"/>
                  </a:cubicBezTo>
                  <a:cubicBezTo>
                    <a:pt x="20949" y="4594"/>
                    <a:pt x="32040" y="0"/>
                    <a:pt x="43605" y="0"/>
                  </a:cubicBezTo>
                  <a:close/>
                </a:path>
              </a:pathLst>
            </a:custGeom>
            <a:solidFill>
              <a:srgbClr val="FFF3E2"/>
            </a:solidFill>
          </p:spPr>
          <p:txBody>
            <a:bodyPr/>
            <a:lstStyle/>
            <a:p>
              <a:endParaRPr lang="en-US"/>
            </a:p>
          </p:txBody>
        </p:sp>
        <p:sp>
          <p:nvSpPr>
            <p:cNvPr id="7" name="TextBox 7"/>
            <p:cNvSpPr txBox="1"/>
            <p:nvPr/>
          </p:nvSpPr>
          <p:spPr>
            <a:xfrm>
              <a:off x="0" y="-9525"/>
              <a:ext cx="2384834" cy="1666270"/>
            </a:xfrm>
            <a:prstGeom prst="rect">
              <a:avLst/>
            </a:prstGeom>
          </p:spPr>
          <p:txBody>
            <a:bodyPr lIns="50800" tIns="50800" rIns="50800" bIns="50800" rtlCol="0" anchor="ctr"/>
            <a:lstStyle/>
            <a:p>
              <a:pPr algn="ctr">
                <a:lnSpc>
                  <a:spcPts val="2880"/>
                </a:lnSpc>
              </a:pPr>
              <a:endParaRPr/>
            </a:p>
          </p:txBody>
        </p:sp>
      </p:grpSp>
      <p:grpSp>
        <p:nvGrpSpPr>
          <p:cNvPr id="8" name="Group 8"/>
          <p:cNvGrpSpPr/>
          <p:nvPr/>
        </p:nvGrpSpPr>
        <p:grpSpPr>
          <a:xfrm>
            <a:off x="1320407" y="6297575"/>
            <a:ext cx="8688777" cy="2072397"/>
            <a:chOff x="0" y="0"/>
            <a:chExt cx="2288402" cy="545817"/>
          </a:xfrm>
        </p:grpSpPr>
        <p:sp>
          <p:nvSpPr>
            <p:cNvPr id="9" name="Freeform 9"/>
            <p:cNvSpPr/>
            <p:nvPr/>
          </p:nvSpPr>
          <p:spPr>
            <a:xfrm>
              <a:off x="0" y="0"/>
              <a:ext cx="2288402" cy="545817"/>
            </a:xfrm>
            <a:custGeom>
              <a:avLst/>
              <a:gdLst/>
              <a:ahLst/>
              <a:cxnLst/>
              <a:rect l="l" t="t" r="r" b="b"/>
              <a:pathLst>
                <a:path w="2288402" h="545817">
                  <a:moveTo>
                    <a:pt x="45442" y="0"/>
                  </a:moveTo>
                  <a:lnTo>
                    <a:pt x="2242960" y="0"/>
                  </a:lnTo>
                  <a:cubicBezTo>
                    <a:pt x="2255012" y="0"/>
                    <a:pt x="2266570" y="4788"/>
                    <a:pt x="2275092" y="13310"/>
                  </a:cubicBezTo>
                  <a:cubicBezTo>
                    <a:pt x="2283614" y="21832"/>
                    <a:pt x="2288402" y="33390"/>
                    <a:pt x="2288402" y="45442"/>
                  </a:cubicBezTo>
                  <a:lnTo>
                    <a:pt x="2288402" y="500374"/>
                  </a:lnTo>
                  <a:cubicBezTo>
                    <a:pt x="2288402" y="512426"/>
                    <a:pt x="2283614" y="523985"/>
                    <a:pt x="2275092" y="532507"/>
                  </a:cubicBezTo>
                  <a:cubicBezTo>
                    <a:pt x="2266570" y="541029"/>
                    <a:pt x="2255012" y="545817"/>
                    <a:pt x="2242960" y="545817"/>
                  </a:cubicBezTo>
                  <a:lnTo>
                    <a:pt x="45442" y="545817"/>
                  </a:lnTo>
                  <a:cubicBezTo>
                    <a:pt x="33390" y="545817"/>
                    <a:pt x="21832" y="541029"/>
                    <a:pt x="13310" y="532507"/>
                  </a:cubicBezTo>
                  <a:cubicBezTo>
                    <a:pt x="4788" y="523985"/>
                    <a:pt x="0" y="512426"/>
                    <a:pt x="0" y="500374"/>
                  </a:cubicBezTo>
                  <a:lnTo>
                    <a:pt x="0" y="45442"/>
                  </a:lnTo>
                  <a:cubicBezTo>
                    <a:pt x="0" y="33390"/>
                    <a:pt x="4788" y="21832"/>
                    <a:pt x="13310" y="13310"/>
                  </a:cubicBezTo>
                  <a:cubicBezTo>
                    <a:pt x="21832" y="4788"/>
                    <a:pt x="33390" y="0"/>
                    <a:pt x="45442" y="0"/>
                  </a:cubicBezTo>
                  <a:close/>
                </a:path>
              </a:pathLst>
            </a:custGeom>
            <a:solidFill>
              <a:srgbClr val="FFB600"/>
            </a:solidFill>
          </p:spPr>
          <p:txBody>
            <a:bodyPr/>
            <a:lstStyle/>
            <a:p>
              <a:endParaRPr lang="en-US"/>
            </a:p>
          </p:txBody>
        </p:sp>
        <p:sp>
          <p:nvSpPr>
            <p:cNvPr id="10" name="TextBox 10"/>
            <p:cNvSpPr txBox="1"/>
            <p:nvPr/>
          </p:nvSpPr>
          <p:spPr>
            <a:xfrm>
              <a:off x="0" y="-9525"/>
              <a:ext cx="2288402" cy="555342"/>
            </a:xfrm>
            <a:prstGeom prst="rect">
              <a:avLst/>
            </a:prstGeom>
          </p:spPr>
          <p:txBody>
            <a:bodyPr lIns="50800" tIns="50800" rIns="50800" bIns="50800" rtlCol="0" anchor="ctr"/>
            <a:lstStyle/>
            <a:p>
              <a:pPr algn="ctr">
                <a:lnSpc>
                  <a:spcPts val="2880"/>
                </a:lnSpc>
              </a:pPr>
              <a:endParaRPr/>
            </a:p>
          </p:txBody>
        </p:sp>
      </p:grpSp>
      <p:sp>
        <p:nvSpPr>
          <p:cNvPr id="11" name="Freeform 11"/>
          <p:cNvSpPr/>
          <p:nvPr/>
        </p:nvSpPr>
        <p:spPr>
          <a:xfrm>
            <a:off x="8901224" y="81710"/>
            <a:ext cx="3091411" cy="5483655"/>
          </a:xfrm>
          <a:custGeom>
            <a:avLst/>
            <a:gdLst/>
            <a:ahLst/>
            <a:cxnLst/>
            <a:rect l="l" t="t" r="r" b="b"/>
            <a:pathLst>
              <a:path w="3091411" h="5483655">
                <a:moveTo>
                  <a:pt x="0" y="0"/>
                </a:moveTo>
                <a:lnTo>
                  <a:pt x="3091411" y="0"/>
                </a:lnTo>
                <a:lnTo>
                  <a:pt x="3091411" y="5483656"/>
                </a:lnTo>
                <a:lnTo>
                  <a:pt x="0" y="5483656"/>
                </a:lnTo>
                <a:lnTo>
                  <a:pt x="0" y="0"/>
                </a:lnTo>
                <a:close/>
              </a:path>
            </a:pathLst>
          </a:custGeom>
          <a:blipFill>
            <a:blip r:embed="rId4"/>
            <a:stretch>
              <a:fillRect/>
            </a:stretch>
          </a:blipFill>
        </p:spPr>
        <p:txBody>
          <a:bodyPr/>
          <a:lstStyle/>
          <a:p>
            <a:endParaRPr lang="en-US"/>
          </a:p>
        </p:txBody>
      </p:sp>
      <p:grpSp>
        <p:nvGrpSpPr>
          <p:cNvPr id="12" name="Group 12"/>
          <p:cNvGrpSpPr/>
          <p:nvPr/>
        </p:nvGrpSpPr>
        <p:grpSpPr>
          <a:xfrm>
            <a:off x="2801671" y="1898815"/>
            <a:ext cx="5726250" cy="1163647"/>
            <a:chOff x="0" y="0"/>
            <a:chExt cx="1508148" cy="306475"/>
          </a:xfrm>
        </p:grpSpPr>
        <p:sp>
          <p:nvSpPr>
            <p:cNvPr id="13" name="Freeform 13"/>
            <p:cNvSpPr/>
            <p:nvPr/>
          </p:nvSpPr>
          <p:spPr>
            <a:xfrm>
              <a:off x="0" y="0"/>
              <a:ext cx="1508148" cy="306475"/>
            </a:xfrm>
            <a:custGeom>
              <a:avLst/>
              <a:gdLst/>
              <a:ahLst/>
              <a:cxnLst/>
              <a:rect l="l" t="t" r="r" b="b"/>
              <a:pathLst>
                <a:path w="1508148" h="306475">
                  <a:moveTo>
                    <a:pt x="68952" y="0"/>
                  </a:moveTo>
                  <a:lnTo>
                    <a:pt x="1439196" y="0"/>
                  </a:lnTo>
                  <a:cubicBezTo>
                    <a:pt x="1457483" y="0"/>
                    <a:pt x="1475021" y="7265"/>
                    <a:pt x="1487952" y="20196"/>
                  </a:cubicBezTo>
                  <a:cubicBezTo>
                    <a:pt x="1500883" y="33127"/>
                    <a:pt x="1508148" y="50665"/>
                    <a:pt x="1508148" y="68952"/>
                  </a:cubicBezTo>
                  <a:lnTo>
                    <a:pt x="1508148" y="237523"/>
                  </a:lnTo>
                  <a:cubicBezTo>
                    <a:pt x="1508148" y="275604"/>
                    <a:pt x="1477277" y="306475"/>
                    <a:pt x="1439196" y="306475"/>
                  </a:cubicBezTo>
                  <a:lnTo>
                    <a:pt x="68952" y="306475"/>
                  </a:lnTo>
                  <a:cubicBezTo>
                    <a:pt x="30871" y="306475"/>
                    <a:pt x="0" y="275604"/>
                    <a:pt x="0" y="237523"/>
                  </a:cubicBezTo>
                  <a:lnTo>
                    <a:pt x="0" y="68952"/>
                  </a:lnTo>
                  <a:cubicBezTo>
                    <a:pt x="0" y="30871"/>
                    <a:pt x="30871" y="0"/>
                    <a:pt x="68952" y="0"/>
                  </a:cubicBezTo>
                  <a:close/>
                </a:path>
              </a:pathLst>
            </a:custGeom>
            <a:gradFill rotWithShape="1">
              <a:gsLst>
                <a:gs pos="0">
                  <a:srgbClr val="E42F00">
                    <a:alpha val="100000"/>
                  </a:srgbClr>
                </a:gs>
                <a:gs pos="100000">
                  <a:srgbClr val="972203">
                    <a:alpha val="100000"/>
                  </a:srgbClr>
                </a:gs>
              </a:gsLst>
              <a:lin ang="0"/>
            </a:gradFill>
          </p:spPr>
          <p:txBody>
            <a:bodyPr/>
            <a:lstStyle/>
            <a:p>
              <a:endParaRPr lang="en-US"/>
            </a:p>
          </p:txBody>
        </p:sp>
        <p:sp>
          <p:nvSpPr>
            <p:cNvPr id="14" name="TextBox 14"/>
            <p:cNvSpPr txBox="1"/>
            <p:nvPr/>
          </p:nvSpPr>
          <p:spPr>
            <a:xfrm>
              <a:off x="0" y="-9525"/>
              <a:ext cx="1508148" cy="316000"/>
            </a:xfrm>
            <a:prstGeom prst="rect">
              <a:avLst/>
            </a:prstGeom>
          </p:spPr>
          <p:txBody>
            <a:bodyPr lIns="50800" tIns="50800" rIns="50800" bIns="50800" rtlCol="0" anchor="ctr"/>
            <a:lstStyle/>
            <a:p>
              <a:pPr algn="ctr">
                <a:lnSpc>
                  <a:spcPts val="2880"/>
                </a:lnSpc>
              </a:pPr>
              <a:endParaRPr/>
            </a:p>
          </p:txBody>
        </p:sp>
      </p:grpSp>
      <p:sp>
        <p:nvSpPr>
          <p:cNvPr id="15" name="TextBox 15"/>
          <p:cNvSpPr txBox="1"/>
          <p:nvPr/>
        </p:nvSpPr>
        <p:spPr>
          <a:xfrm>
            <a:off x="2613627" y="2196695"/>
            <a:ext cx="6402336" cy="609600"/>
          </a:xfrm>
          <a:prstGeom prst="rect">
            <a:avLst/>
          </a:prstGeom>
        </p:spPr>
        <p:txBody>
          <a:bodyPr lIns="0" tIns="0" rIns="0" bIns="0" rtlCol="0" anchor="t">
            <a:spAutoFit/>
          </a:bodyPr>
          <a:lstStyle/>
          <a:p>
            <a:pPr algn="ctr">
              <a:lnSpc>
                <a:spcPts val="4500"/>
              </a:lnSpc>
            </a:pPr>
            <a:r>
              <a:rPr lang="en-US" sz="4500" spc="135">
                <a:solidFill>
                  <a:srgbClr val="FFB600"/>
                </a:solidFill>
                <a:latin typeface="ไอติม"/>
                <a:ea typeface="ไอติม"/>
                <a:cs typeface="ไอติม"/>
                <a:sym typeface="ไอติม"/>
              </a:rPr>
              <a:t>Hầu đồng là gì?</a:t>
            </a:r>
          </a:p>
        </p:txBody>
      </p:sp>
      <p:sp>
        <p:nvSpPr>
          <p:cNvPr id="16" name="Freeform 16"/>
          <p:cNvSpPr/>
          <p:nvPr/>
        </p:nvSpPr>
        <p:spPr>
          <a:xfrm>
            <a:off x="-854316" y="-1297914"/>
            <a:ext cx="5414125" cy="5736821"/>
          </a:xfrm>
          <a:custGeom>
            <a:avLst/>
            <a:gdLst/>
            <a:ahLst/>
            <a:cxnLst/>
            <a:rect l="l" t="t" r="r" b="b"/>
            <a:pathLst>
              <a:path w="5414125" h="5736821">
                <a:moveTo>
                  <a:pt x="0" y="0"/>
                </a:moveTo>
                <a:lnTo>
                  <a:pt x="5414125" y="0"/>
                </a:lnTo>
                <a:lnTo>
                  <a:pt x="5414125" y="5736821"/>
                </a:lnTo>
                <a:lnTo>
                  <a:pt x="0" y="5736821"/>
                </a:lnTo>
                <a:lnTo>
                  <a:pt x="0" y="0"/>
                </a:lnTo>
                <a:close/>
              </a:path>
            </a:pathLst>
          </a:custGeom>
          <a:blipFill>
            <a:blip r:embed="rId5"/>
            <a:stretch>
              <a:fillRect/>
            </a:stretch>
          </a:blipFill>
        </p:spPr>
        <p:txBody>
          <a:bodyPr/>
          <a:lstStyle/>
          <a:p>
            <a:endParaRPr lang="en-US"/>
          </a:p>
        </p:txBody>
      </p:sp>
      <p:sp>
        <p:nvSpPr>
          <p:cNvPr id="17" name="TextBox 17"/>
          <p:cNvSpPr txBox="1"/>
          <p:nvPr/>
        </p:nvSpPr>
        <p:spPr>
          <a:xfrm>
            <a:off x="1630683" y="3247470"/>
            <a:ext cx="8378501" cy="3901295"/>
          </a:xfrm>
          <a:prstGeom prst="rect">
            <a:avLst/>
          </a:prstGeom>
        </p:spPr>
        <p:txBody>
          <a:bodyPr lIns="0" tIns="0" rIns="0" bIns="0" rtlCol="0" anchor="t">
            <a:spAutoFit/>
          </a:bodyPr>
          <a:lstStyle/>
          <a:p>
            <a:pPr algn="ctr">
              <a:lnSpc>
                <a:spcPts val="3429"/>
              </a:lnSpc>
            </a:pPr>
            <a:r>
              <a:rPr lang="en-US" sz="2857">
                <a:solidFill>
                  <a:srgbClr val="000000"/>
                </a:solidFill>
                <a:latin typeface="ไอติม"/>
                <a:ea typeface="ไอติม"/>
                <a:cs typeface="ไอติม"/>
                <a:sym typeface="ไอติม"/>
              </a:rPr>
              <a:t>Theo Ban tôn giáo Chính phủ, hầu đồng là một hoạt động tín ngưỡng có tính thiêng rất cao. Theo quan niệm và thực tế, bản chất của việc hầu đồng là các vị thánh thần nhập vào người hầu đồng để phán truyền, chữa bệnh, ban phúc lộc... Lúc này, các ông/bà đồng là hiện thân của vị thần đã nhập vào họ.</a:t>
            </a:r>
          </a:p>
          <a:p>
            <a:pPr algn="ctr">
              <a:lnSpc>
                <a:spcPts val="3429"/>
              </a:lnSpc>
            </a:pPr>
            <a:endParaRPr lang="en-US" sz="2857">
              <a:solidFill>
                <a:srgbClr val="000000"/>
              </a:solidFill>
              <a:latin typeface="ไอติม"/>
              <a:ea typeface="ไอติม"/>
              <a:cs typeface="ไอติม"/>
              <a:sym typeface="ไอติม"/>
            </a:endParaRPr>
          </a:p>
          <a:p>
            <a:pPr algn="ctr">
              <a:lnSpc>
                <a:spcPts val="3429"/>
              </a:lnSpc>
            </a:pPr>
            <a:endParaRPr lang="en-US" sz="2857">
              <a:solidFill>
                <a:srgbClr val="000000"/>
              </a:solidFill>
              <a:latin typeface="ไอติม"/>
              <a:ea typeface="ไอติม"/>
              <a:cs typeface="ไอติม"/>
              <a:sym typeface="ไอติม"/>
            </a:endParaRPr>
          </a:p>
          <a:p>
            <a:pPr algn="ctr">
              <a:lnSpc>
                <a:spcPts val="3429"/>
              </a:lnSpc>
            </a:pPr>
            <a:endParaRPr lang="en-US" sz="2857">
              <a:solidFill>
                <a:srgbClr val="000000"/>
              </a:solidFill>
              <a:latin typeface="ไอติม"/>
              <a:ea typeface="ไอติม"/>
              <a:cs typeface="ไอติม"/>
              <a:sym typeface="ไอติม"/>
            </a:endParaRPr>
          </a:p>
        </p:txBody>
      </p:sp>
      <p:sp>
        <p:nvSpPr>
          <p:cNvPr id="18" name="Freeform 18"/>
          <p:cNvSpPr/>
          <p:nvPr/>
        </p:nvSpPr>
        <p:spPr>
          <a:xfrm>
            <a:off x="-1343203" y="7333774"/>
            <a:ext cx="4743806" cy="2656531"/>
          </a:xfrm>
          <a:custGeom>
            <a:avLst/>
            <a:gdLst/>
            <a:ahLst/>
            <a:cxnLst/>
            <a:rect l="l" t="t" r="r" b="b"/>
            <a:pathLst>
              <a:path w="4743806" h="2656531">
                <a:moveTo>
                  <a:pt x="0" y="0"/>
                </a:moveTo>
                <a:lnTo>
                  <a:pt x="4743806" y="0"/>
                </a:lnTo>
                <a:lnTo>
                  <a:pt x="4743806" y="2656531"/>
                </a:lnTo>
                <a:lnTo>
                  <a:pt x="0" y="2656531"/>
                </a:lnTo>
                <a:lnTo>
                  <a:pt x="0" y="0"/>
                </a:lnTo>
                <a:close/>
              </a:path>
            </a:pathLst>
          </a:custGeom>
          <a:blipFill>
            <a:blip r:embed="rId6"/>
            <a:stretch>
              <a:fillRect/>
            </a:stretch>
          </a:blipFill>
        </p:spPr>
        <p:txBody>
          <a:bodyPr/>
          <a:lstStyle/>
          <a:p>
            <a:endParaRPr lang="en-US"/>
          </a:p>
        </p:txBody>
      </p:sp>
      <p:sp>
        <p:nvSpPr>
          <p:cNvPr id="19" name="Freeform 19"/>
          <p:cNvSpPr/>
          <p:nvPr/>
        </p:nvSpPr>
        <p:spPr>
          <a:xfrm>
            <a:off x="5814795" y="-1520870"/>
            <a:ext cx="4377459" cy="2610060"/>
          </a:xfrm>
          <a:custGeom>
            <a:avLst/>
            <a:gdLst/>
            <a:ahLst/>
            <a:cxnLst/>
            <a:rect l="l" t="t" r="r" b="b"/>
            <a:pathLst>
              <a:path w="4377459" h="2610060">
                <a:moveTo>
                  <a:pt x="0" y="0"/>
                </a:moveTo>
                <a:lnTo>
                  <a:pt x="4377459" y="0"/>
                </a:lnTo>
                <a:lnTo>
                  <a:pt x="4377459" y="2610060"/>
                </a:lnTo>
                <a:lnTo>
                  <a:pt x="0" y="2610060"/>
                </a:lnTo>
                <a:lnTo>
                  <a:pt x="0" y="0"/>
                </a:lnTo>
                <a:close/>
              </a:path>
            </a:pathLst>
          </a:custGeom>
          <a:blipFill>
            <a:blip r:embed="rId7"/>
            <a:stretch>
              <a:fillRect/>
            </a:stretch>
          </a:blipFill>
        </p:spPr>
        <p:txBody>
          <a:bodyPr/>
          <a:lstStyle/>
          <a:p>
            <a:endParaRPr lang="en-US"/>
          </a:p>
        </p:txBody>
      </p:sp>
      <p:sp>
        <p:nvSpPr>
          <p:cNvPr id="20" name="Freeform 20"/>
          <p:cNvSpPr/>
          <p:nvPr/>
        </p:nvSpPr>
        <p:spPr>
          <a:xfrm>
            <a:off x="4798802" y="9331592"/>
            <a:ext cx="3204722" cy="1910815"/>
          </a:xfrm>
          <a:custGeom>
            <a:avLst/>
            <a:gdLst/>
            <a:ahLst/>
            <a:cxnLst/>
            <a:rect l="l" t="t" r="r" b="b"/>
            <a:pathLst>
              <a:path w="3204722" h="1910815">
                <a:moveTo>
                  <a:pt x="0" y="0"/>
                </a:moveTo>
                <a:lnTo>
                  <a:pt x="3204722" y="0"/>
                </a:lnTo>
                <a:lnTo>
                  <a:pt x="3204722" y="1910816"/>
                </a:lnTo>
                <a:lnTo>
                  <a:pt x="0" y="1910816"/>
                </a:lnTo>
                <a:lnTo>
                  <a:pt x="0" y="0"/>
                </a:lnTo>
                <a:close/>
              </a:path>
            </a:pathLst>
          </a:custGeom>
          <a:blipFill>
            <a:blip r:embed="rId7"/>
            <a:stretch>
              <a:fillRect/>
            </a:stretch>
          </a:blipFill>
        </p:spPr>
        <p:txBody>
          <a:bodyPr/>
          <a:lstStyle/>
          <a:p>
            <a:endParaRPr lang="en-US"/>
          </a:p>
        </p:txBody>
      </p:sp>
      <p:sp>
        <p:nvSpPr>
          <p:cNvPr id="21" name="Freeform 21"/>
          <p:cNvSpPr/>
          <p:nvPr/>
        </p:nvSpPr>
        <p:spPr>
          <a:xfrm flipH="1">
            <a:off x="15413919" y="6694539"/>
            <a:ext cx="7297475" cy="6932602"/>
          </a:xfrm>
          <a:custGeom>
            <a:avLst/>
            <a:gdLst/>
            <a:ahLst/>
            <a:cxnLst/>
            <a:rect l="l" t="t" r="r" b="b"/>
            <a:pathLst>
              <a:path w="7297475" h="6932602">
                <a:moveTo>
                  <a:pt x="7297475" y="0"/>
                </a:moveTo>
                <a:lnTo>
                  <a:pt x="0" y="0"/>
                </a:lnTo>
                <a:lnTo>
                  <a:pt x="0" y="6932601"/>
                </a:lnTo>
                <a:lnTo>
                  <a:pt x="7297475" y="6932601"/>
                </a:lnTo>
                <a:lnTo>
                  <a:pt x="7297475" y="0"/>
                </a:lnTo>
                <a:close/>
              </a:path>
            </a:pathLst>
          </a:custGeom>
          <a:blipFill>
            <a:blip r:embed="rId8"/>
            <a:stretch>
              <a:fillRect/>
            </a:stretch>
          </a:blipFill>
        </p:spPr>
        <p:txBody>
          <a:bodyPr/>
          <a:lstStyle/>
          <a:p>
            <a:endParaRPr lang="en-US"/>
          </a:p>
        </p:txBody>
      </p:sp>
      <p:sp>
        <p:nvSpPr>
          <p:cNvPr id="22" name="Freeform 22"/>
          <p:cNvSpPr/>
          <p:nvPr/>
        </p:nvSpPr>
        <p:spPr>
          <a:xfrm>
            <a:off x="10192254" y="-215840"/>
            <a:ext cx="9756260" cy="12732476"/>
          </a:xfrm>
          <a:custGeom>
            <a:avLst/>
            <a:gdLst/>
            <a:ahLst/>
            <a:cxnLst/>
            <a:rect l="l" t="t" r="r" b="b"/>
            <a:pathLst>
              <a:path w="9756260" h="12732476">
                <a:moveTo>
                  <a:pt x="0" y="0"/>
                </a:moveTo>
                <a:lnTo>
                  <a:pt x="9756259" y="0"/>
                </a:lnTo>
                <a:lnTo>
                  <a:pt x="9756259" y="12732475"/>
                </a:lnTo>
                <a:lnTo>
                  <a:pt x="0" y="12732475"/>
                </a:lnTo>
                <a:lnTo>
                  <a:pt x="0" y="0"/>
                </a:lnTo>
                <a:close/>
              </a:path>
            </a:pathLst>
          </a:custGeom>
          <a:blipFill>
            <a:blip r:embed="rId9"/>
            <a:stretch>
              <a:fillRect/>
            </a:stretch>
          </a:blipFill>
        </p:spPr>
        <p:txBody>
          <a:bodyPr/>
          <a:lstStyle/>
          <a:p>
            <a:endParaRPr lang="en-US"/>
          </a:p>
        </p:txBody>
      </p:sp>
      <p:sp>
        <p:nvSpPr>
          <p:cNvPr id="23" name="TextBox 23"/>
          <p:cNvSpPr txBox="1"/>
          <p:nvPr/>
        </p:nvSpPr>
        <p:spPr>
          <a:xfrm>
            <a:off x="1576364" y="6530188"/>
            <a:ext cx="8176863" cy="1597647"/>
          </a:xfrm>
          <a:prstGeom prst="rect">
            <a:avLst/>
          </a:prstGeom>
        </p:spPr>
        <p:txBody>
          <a:bodyPr lIns="0" tIns="0" rIns="0" bIns="0" rtlCol="0" anchor="t">
            <a:spAutoFit/>
          </a:bodyPr>
          <a:lstStyle/>
          <a:p>
            <a:pPr algn="ctr">
              <a:lnSpc>
                <a:spcPts val="3159"/>
              </a:lnSpc>
              <a:spcBef>
                <a:spcPct val="0"/>
              </a:spcBef>
            </a:pPr>
            <a:r>
              <a:rPr lang="en-US" sz="2632" spc="421">
                <a:solidFill>
                  <a:srgbClr val="000000"/>
                </a:solidFill>
                <a:latin typeface="ไอติม"/>
                <a:ea typeface="ไอติม"/>
                <a:cs typeface="ไอติม"/>
                <a:sym typeface="ไอติม"/>
              </a:rPr>
              <a:t>Cũng theo Ban Tôn giáo Chính phủ, hầu đồng là nghi lễ trong tín ngưỡng Thờ Mẫu Tứ phủ (Thiên, Địa, Thoải và phủ Thượng Ngàn hay còn gọi là Nhạc Phủ). </a:t>
            </a:r>
          </a:p>
        </p:txBody>
      </p:sp>
    </p:spTree>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3805"/>
        </a:solidFill>
        <a:effectLst/>
      </p:bgPr>
    </p:bg>
    <p:spTree>
      <p:nvGrpSpPr>
        <p:cNvPr id="1" name=""/>
        <p:cNvGrpSpPr/>
        <p:nvPr/>
      </p:nvGrpSpPr>
      <p:grpSpPr>
        <a:xfrm>
          <a:off x="0" y="0"/>
          <a:ext cx="0" cy="0"/>
          <a:chOff x="0" y="0"/>
          <a:chExt cx="0" cy="0"/>
        </a:xfrm>
      </p:grpSpPr>
      <p:grpSp>
        <p:nvGrpSpPr>
          <p:cNvPr id="2" name="Group 2"/>
          <p:cNvGrpSpPr/>
          <p:nvPr/>
        </p:nvGrpSpPr>
        <p:grpSpPr>
          <a:xfrm>
            <a:off x="-1081437" y="0"/>
            <a:ext cx="20574000" cy="10287000"/>
            <a:chOff x="0" y="0"/>
            <a:chExt cx="27432000"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5" name="Freeform 5"/>
          <p:cNvSpPr/>
          <p:nvPr/>
        </p:nvSpPr>
        <p:spPr>
          <a:xfrm flipH="1">
            <a:off x="3320355" y="1963974"/>
            <a:ext cx="6416685" cy="3825949"/>
          </a:xfrm>
          <a:custGeom>
            <a:avLst/>
            <a:gdLst/>
            <a:ahLst/>
            <a:cxnLst/>
            <a:rect l="l" t="t" r="r" b="b"/>
            <a:pathLst>
              <a:path w="6416685" h="3825949">
                <a:moveTo>
                  <a:pt x="6416685" y="0"/>
                </a:moveTo>
                <a:lnTo>
                  <a:pt x="0" y="0"/>
                </a:lnTo>
                <a:lnTo>
                  <a:pt x="0" y="3825949"/>
                </a:lnTo>
                <a:lnTo>
                  <a:pt x="6416685" y="3825949"/>
                </a:lnTo>
                <a:lnTo>
                  <a:pt x="6416685" y="0"/>
                </a:lnTo>
                <a:close/>
              </a:path>
            </a:pathLst>
          </a:custGeom>
          <a:blipFill>
            <a:blip r:embed="rId4"/>
            <a:stretch>
              <a:fillRect/>
            </a:stretch>
          </a:blipFill>
        </p:spPr>
        <p:txBody>
          <a:bodyPr/>
          <a:lstStyle/>
          <a:p>
            <a:endParaRPr lang="en-US"/>
          </a:p>
        </p:txBody>
      </p:sp>
      <p:sp>
        <p:nvSpPr>
          <p:cNvPr id="6" name="Freeform 6"/>
          <p:cNvSpPr/>
          <p:nvPr/>
        </p:nvSpPr>
        <p:spPr>
          <a:xfrm>
            <a:off x="-2243570" y="5242553"/>
            <a:ext cx="7617377" cy="6160554"/>
          </a:xfrm>
          <a:custGeom>
            <a:avLst/>
            <a:gdLst/>
            <a:ahLst/>
            <a:cxnLst/>
            <a:rect l="l" t="t" r="r" b="b"/>
            <a:pathLst>
              <a:path w="7617377" h="6160554">
                <a:moveTo>
                  <a:pt x="0" y="0"/>
                </a:moveTo>
                <a:lnTo>
                  <a:pt x="7617377" y="0"/>
                </a:lnTo>
                <a:lnTo>
                  <a:pt x="7617377" y="6160554"/>
                </a:lnTo>
                <a:lnTo>
                  <a:pt x="0" y="6160554"/>
                </a:lnTo>
                <a:lnTo>
                  <a:pt x="0" y="0"/>
                </a:lnTo>
                <a:close/>
              </a:path>
            </a:pathLst>
          </a:custGeom>
          <a:blipFill>
            <a:blip r:embed="rId5"/>
            <a:stretch>
              <a:fillRect/>
            </a:stretch>
          </a:blipFill>
        </p:spPr>
        <p:txBody>
          <a:bodyPr/>
          <a:lstStyle/>
          <a:p>
            <a:endParaRPr lang="en-US"/>
          </a:p>
        </p:txBody>
      </p:sp>
      <p:grpSp>
        <p:nvGrpSpPr>
          <p:cNvPr id="7" name="Group 7"/>
          <p:cNvGrpSpPr/>
          <p:nvPr/>
        </p:nvGrpSpPr>
        <p:grpSpPr>
          <a:xfrm>
            <a:off x="7069300" y="1963974"/>
            <a:ext cx="12423263" cy="6971174"/>
            <a:chOff x="0" y="0"/>
            <a:chExt cx="3271970" cy="1836029"/>
          </a:xfrm>
        </p:grpSpPr>
        <p:sp>
          <p:nvSpPr>
            <p:cNvPr id="8" name="Freeform 8"/>
            <p:cNvSpPr/>
            <p:nvPr/>
          </p:nvSpPr>
          <p:spPr>
            <a:xfrm>
              <a:off x="0" y="0"/>
              <a:ext cx="3271970" cy="1836029"/>
            </a:xfrm>
            <a:custGeom>
              <a:avLst/>
              <a:gdLst/>
              <a:ahLst/>
              <a:cxnLst/>
              <a:rect l="l" t="t" r="r" b="b"/>
              <a:pathLst>
                <a:path w="3271970" h="1836029">
                  <a:moveTo>
                    <a:pt x="31782" y="0"/>
                  </a:moveTo>
                  <a:lnTo>
                    <a:pt x="3240188" y="0"/>
                  </a:lnTo>
                  <a:cubicBezTo>
                    <a:pt x="3257741" y="0"/>
                    <a:pt x="3271970" y="14229"/>
                    <a:pt x="3271970" y="31782"/>
                  </a:cubicBezTo>
                  <a:lnTo>
                    <a:pt x="3271970" y="1804247"/>
                  </a:lnTo>
                  <a:cubicBezTo>
                    <a:pt x="3271970" y="1821800"/>
                    <a:pt x="3257741" y="1836029"/>
                    <a:pt x="3240188" y="1836029"/>
                  </a:cubicBezTo>
                  <a:lnTo>
                    <a:pt x="31782" y="1836029"/>
                  </a:lnTo>
                  <a:cubicBezTo>
                    <a:pt x="14229" y="1836029"/>
                    <a:pt x="0" y="1821800"/>
                    <a:pt x="0" y="1804247"/>
                  </a:cubicBezTo>
                  <a:lnTo>
                    <a:pt x="0" y="31782"/>
                  </a:lnTo>
                  <a:cubicBezTo>
                    <a:pt x="0" y="14229"/>
                    <a:pt x="14229" y="0"/>
                    <a:pt x="31782" y="0"/>
                  </a:cubicBezTo>
                  <a:close/>
                </a:path>
              </a:pathLst>
            </a:custGeom>
            <a:solidFill>
              <a:srgbClr val="FFF3E2"/>
            </a:solidFill>
          </p:spPr>
          <p:txBody>
            <a:bodyPr/>
            <a:lstStyle/>
            <a:p>
              <a:endParaRPr lang="en-US"/>
            </a:p>
          </p:txBody>
        </p:sp>
        <p:sp>
          <p:nvSpPr>
            <p:cNvPr id="9" name="TextBox 9"/>
            <p:cNvSpPr txBox="1"/>
            <p:nvPr/>
          </p:nvSpPr>
          <p:spPr>
            <a:xfrm>
              <a:off x="0" y="-9525"/>
              <a:ext cx="3271970" cy="1845554"/>
            </a:xfrm>
            <a:prstGeom prst="rect">
              <a:avLst/>
            </a:prstGeom>
          </p:spPr>
          <p:txBody>
            <a:bodyPr lIns="50800" tIns="50800" rIns="50800" bIns="50800" rtlCol="0" anchor="ctr"/>
            <a:lstStyle/>
            <a:p>
              <a:pPr algn="ctr">
                <a:lnSpc>
                  <a:spcPts val="2880"/>
                </a:lnSpc>
              </a:pPr>
              <a:endParaRPr/>
            </a:p>
          </p:txBody>
        </p:sp>
      </p:grpSp>
      <p:sp>
        <p:nvSpPr>
          <p:cNvPr id="10" name="Freeform 10"/>
          <p:cNvSpPr/>
          <p:nvPr/>
        </p:nvSpPr>
        <p:spPr>
          <a:xfrm>
            <a:off x="4196909" y="-753528"/>
            <a:ext cx="4039518" cy="5038944"/>
          </a:xfrm>
          <a:custGeom>
            <a:avLst/>
            <a:gdLst/>
            <a:ahLst/>
            <a:cxnLst/>
            <a:rect l="l" t="t" r="r" b="b"/>
            <a:pathLst>
              <a:path w="4039518" h="5038944">
                <a:moveTo>
                  <a:pt x="0" y="0"/>
                </a:moveTo>
                <a:lnTo>
                  <a:pt x="4039518" y="0"/>
                </a:lnTo>
                <a:lnTo>
                  <a:pt x="4039518" y="5038944"/>
                </a:lnTo>
                <a:lnTo>
                  <a:pt x="0" y="5038944"/>
                </a:lnTo>
                <a:lnTo>
                  <a:pt x="0" y="0"/>
                </a:lnTo>
                <a:close/>
              </a:path>
            </a:pathLst>
          </a:custGeom>
          <a:blipFill>
            <a:blip r:embed="rId6"/>
            <a:stretch>
              <a:fillRect/>
            </a:stretch>
          </a:blipFill>
        </p:spPr>
        <p:txBody>
          <a:bodyPr/>
          <a:lstStyle/>
          <a:p>
            <a:endParaRPr lang="en-US"/>
          </a:p>
        </p:txBody>
      </p:sp>
      <p:sp>
        <p:nvSpPr>
          <p:cNvPr id="11" name="Freeform 11"/>
          <p:cNvSpPr/>
          <p:nvPr/>
        </p:nvSpPr>
        <p:spPr>
          <a:xfrm>
            <a:off x="15006851" y="5242553"/>
            <a:ext cx="3281149" cy="5131808"/>
          </a:xfrm>
          <a:custGeom>
            <a:avLst/>
            <a:gdLst/>
            <a:ahLst/>
            <a:cxnLst/>
            <a:rect l="l" t="t" r="r" b="b"/>
            <a:pathLst>
              <a:path w="3281149" h="5131808">
                <a:moveTo>
                  <a:pt x="0" y="0"/>
                </a:moveTo>
                <a:lnTo>
                  <a:pt x="3281149" y="0"/>
                </a:lnTo>
                <a:lnTo>
                  <a:pt x="3281149" y="5131808"/>
                </a:lnTo>
                <a:lnTo>
                  <a:pt x="0" y="5131808"/>
                </a:lnTo>
                <a:lnTo>
                  <a:pt x="0" y="0"/>
                </a:lnTo>
                <a:close/>
              </a:path>
            </a:pathLst>
          </a:custGeom>
          <a:blipFill>
            <a:blip r:embed="rId7"/>
            <a:stretch>
              <a:fillRect/>
            </a:stretch>
          </a:blipFill>
        </p:spPr>
        <p:txBody>
          <a:bodyPr/>
          <a:lstStyle/>
          <a:p>
            <a:endParaRPr lang="en-US"/>
          </a:p>
        </p:txBody>
      </p:sp>
      <p:sp>
        <p:nvSpPr>
          <p:cNvPr id="12" name="Freeform 12"/>
          <p:cNvSpPr/>
          <p:nvPr/>
        </p:nvSpPr>
        <p:spPr>
          <a:xfrm>
            <a:off x="-2540232" y="485054"/>
            <a:ext cx="6597799" cy="3933938"/>
          </a:xfrm>
          <a:custGeom>
            <a:avLst/>
            <a:gdLst/>
            <a:ahLst/>
            <a:cxnLst/>
            <a:rect l="l" t="t" r="r" b="b"/>
            <a:pathLst>
              <a:path w="6597799" h="3933938">
                <a:moveTo>
                  <a:pt x="0" y="0"/>
                </a:moveTo>
                <a:lnTo>
                  <a:pt x="6597799" y="0"/>
                </a:lnTo>
                <a:lnTo>
                  <a:pt x="6597799" y="3933937"/>
                </a:lnTo>
                <a:lnTo>
                  <a:pt x="0" y="3933937"/>
                </a:lnTo>
                <a:lnTo>
                  <a:pt x="0" y="0"/>
                </a:lnTo>
                <a:close/>
              </a:path>
            </a:pathLst>
          </a:custGeom>
          <a:blipFill>
            <a:blip r:embed="rId4"/>
            <a:stretch>
              <a:fillRect/>
            </a:stretch>
          </a:blipFill>
        </p:spPr>
        <p:txBody>
          <a:bodyPr/>
          <a:lstStyle/>
          <a:p>
            <a:endParaRPr lang="en-US"/>
          </a:p>
        </p:txBody>
      </p:sp>
      <p:sp>
        <p:nvSpPr>
          <p:cNvPr id="13" name="Freeform 13"/>
          <p:cNvSpPr/>
          <p:nvPr/>
        </p:nvSpPr>
        <p:spPr>
          <a:xfrm>
            <a:off x="5908251" y="6665282"/>
            <a:ext cx="8792963" cy="3633753"/>
          </a:xfrm>
          <a:custGeom>
            <a:avLst/>
            <a:gdLst/>
            <a:ahLst/>
            <a:cxnLst/>
            <a:rect l="l" t="t" r="r" b="b"/>
            <a:pathLst>
              <a:path w="8792963" h="3633753">
                <a:moveTo>
                  <a:pt x="0" y="0"/>
                </a:moveTo>
                <a:lnTo>
                  <a:pt x="8792963" y="0"/>
                </a:lnTo>
                <a:lnTo>
                  <a:pt x="8792963" y="3633753"/>
                </a:lnTo>
                <a:lnTo>
                  <a:pt x="0" y="3633753"/>
                </a:lnTo>
                <a:lnTo>
                  <a:pt x="0" y="0"/>
                </a:lnTo>
                <a:close/>
              </a:path>
            </a:pathLst>
          </a:custGeom>
          <a:blipFill>
            <a:blip r:embed="rId8"/>
            <a:stretch>
              <a:fillRect/>
            </a:stretch>
          </a:blipFill>
        </p:spPr>
        <p:txBody>
          <a:bodyPr/>
          <a:lstStyle/>
          <a:p>
            <a:endParaRPr lang="en-US"/>
          </a:p>
        </p:txBody>
      </p:sp>
      <p:sp>
        <p:nvSpPr>
          <p:cNvPr id="14" name="Freeform 14"/>
          <p:cNvSpPr/>
          <p:nvPr/>
        </p:nvSpPr>
        <p:spPr>
          <a:xfrm flipH="1">
            <a:off x="8884450" y="-1331823"/>
            <a:ext cx="8792963" cy="3633753"/>
          </a:xfrm>
          <a:custGeom>
            <a:avLst/>
            <a:gdLst/>
            <a:ahLst/>
            <a:cxnLst/>
            <a:rect l="l" t="t" r="r" b="b"/>
            <a:pathLst>
              <a:path w="8792963" h="3633753">
                <a:moveTo>
                  <a:pt x="8792963" y="0"/>
                </a:moveTo>
                <a:lnTo>
                  <a:pt x="0" y="0"/>
                </a:lnTo>
                <a:lnTo>
                  <a:pt x="0" y="3633753"/>
                </a:lnTo>
                <a:lnTo>
                  <a:pt x="8792963" y="3633753"/>
                </a:lnTo>
                <a:lnTo>
                  <a:pt x="8792963" y="0"/>
                </a:lnTo>
                <a:close/>
              </a:path>
            </a:pathLst>
          </a:custGeom>
          <a:blipFill>
            <a:blip r:embed="rId8"/>
            <a:stretch>
              <a:fillRect/>
            </a:stretch>
          </a:blipFill>
        </p:spPr>
        <p:txBody>
          <a:bodyPr/>
          <a:lstStyle/>
          <a:p>
            <a:endParaRPr lang="en-US"/>
          </a:p>
        </p:txBody>
      </p:sp>
      <p:sp>
        <p:nvSpPr>
          <p:cNvPr id="15" name="Freeform 15"/>
          <p:cNvSpPr/>
          <p:nvPr/>
        </p:nvSpPr>
        <p:spPr>
          <a:xfrm>
            <a:off x="9962150" y="4412607"/>
            <a:ext cx="4250640" cy="331317"/>
          </a:xfrm>
          <a:custGeom>
            <a:avLst/>
            <a:gdLst/>
            <a:ahLst/>
            <a:cxnLst/>
            <a:rect l="l" t="t" r="r" b="b"/>
            <a:pathLst>
              <a:path w="4250640" h="331317">
                <a:moveTo>
                  <a:pt x="0" y="0"/>
                </a:moveTo>
                <a:lnTo>
                  <a:pt x="4250640" y="0"/>
                </a:lnTo>
                <a:lnTo>
                  <a:pt x="4250640" y="331317"/>
                </a:lnTo>
                <a:lnTo>
                  <a:pt x="0" y="3313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a:off x="15129072" y="-3013154"/>
            <a:ext cx="7903356" cy="6026309"/>
          </a:xfrm>
          <a:custGeom>
            <a:avLst/>
            <a:gdLst/>
            <a:ahLst/>
            <a:cxnLst/>
            <a:rect l="l" t="t" r="r" b="b"/>
            <a:pathLst>
              <a:path w="7903356" h="6026309">
                <a:moveTo>
                  <a:pt x="0" y="0"/>
                </a:moveTo>
                <a:lnTo>
                  <a:pt x="7903356" y="0"/>
                </a:lnTo>
                <a:lnTo>
                  <a:pt x="7903356" y="6026308"/>
                </a:lnTo>
                <a:lnTo>
                  <a:pt x="0" y="6026308"/>
                </a:lnTo>
                <a:lnTo>
                  <a:pt x="0" y="0"/>
                </a:lnTo>
                <a:close/>
              </a:path>
            </a:pathLst>
          </a:custGeom>
          <a:blipFill>
            <a:blip r:embed="rId11"/>
            <a:stretch>
              <a:fillRect/>
            </a:stretch>
          </a:blipFill>
        </p:spPr>
        <p:txBody>
          <a:bodyPr/>
          <a:lstStyle/>
          <a:p>
            <a:endParaRPr lang="en-US"/>
          </a:p>
        </p:txBody>
      </p:sp>
      <p:sp>
        <p:nvSpPr>
          <p:cNvPr id="17" name="TextBox 17"/>
          <p:cNvSpPr txBox="1"/>
          <p:nvPr/>
        </p:nvSpPr>
        <p:spPr>
          <a:xfrm>
            <a:off x="7700779" y="2591653"/>
            <a:ext cx="9816414" cy="1592354"/>
          </a:xfrm>
          <a:prstGeom prst="rect">
            <a:avLst/>
          </a:prstGeom>
        </p:spPr>
        <p:txBody>
          <a:bodyPr lIns="0" tIns="0" rIns="0" bIns="0" rtlCol="0" anchor="t">
            <a:spAutoFit/>
          </a:bodyPr>
          <a:lstStyle/>
          <a:p>
            <a:pPr algn="ctr">
              <a:lnSpc>
                <a:spcPts val="6231"/>
              </a:lnSpc>
            </a:pPr>
            <a:r>
              <a:rPr lang="en-US" sz="5193" spc="155">
                <a:solidFill>
                  <a:srgbClr val="FFB600"/>
                </a:solidFill>
                <a:latin typeface="ไอติม"/>
                <a:ea typeface="ไอติม"/>
                <a:cs typeface="ไอติม"/>
                <a:sym typeface="ไอติม"/>
              </a:rPr>
              <a:t>Cô, cậu đồng có thể là ai? Ai có thể hầu đồng?</a:t>
            </a:r>
          </a:p>
        </p:txBody>
      </p:sp>
      <p:sp>
        <p:nvSpPr>
          <p:cNvPr id="18" name="Freeform 18"/>
          <p:cNvSpPr/>
          <p:nvPr/>
        </p:nvSpPr>
        <p:spPr>
          <a:xfrm>
            <a:off x="500070" y="1193484"/>
            <a:ext cx="6242410" cy="10943596"/>
          </a:xfrm>
          <a:custGeom>
            <a:avLst/>
            <a:gdLst/>
            <a:ahLst/>
            <a:cxnLst/>
            <a:rect l="l" t="t" r="r" b="b"/>
            <a:pathLst>
              <a:path w="6242410" h="10943596">
                <a:moveTo>
                  <a:pt x="0" y="0"/>
                </a:moveTo>
                <a:lnTo>
                  <a:pt x="6242410" y="0"/>
                </a:lnTo>
                <a:lnTo>
                  <a:pt x="6242410" y="10943597"/>
                </a:lnTo>
                <a:lnTo>
                  <a:pt x="0" y="10943597"/>
                </a:lnTo>
                <a:lnTo>
                  <a:pt x="0" y="0"/>
                </a:lnTo>
                <a:close/>
              </a:path>
            </a:pathLst>
          </a:custGeom>
          <a:blipFill>
            <a:blip r:embed="rId12"/>
            <a:stretch>
              <a:fillRect/>
            </a:stretch>
          </a:blipFill>
        </p:spPr>
        <p:txBody>
          <a:bodyPr/>
          <a:lstStyle/>
          <a:p>
            <a:endParaRPr lang="en-US"/>
          </a:p>
        </p:txBody>
      </p:sp>
      <p:sp>
        <p:nvSpPr>
          <p:cNvPr id="19" name="TextBox 19"/>
          <p:cNvSpPr txBox="1"/>
          <p:nvPr/>
        </p:nvSpPr>
        <p:spPr>
          <a:xfrm>
            <a:off x="7580067" y="5029674"/>
            <a:ext cx="10057838" cy="2683761"/>
          </a:xfrm>
          <a:prstGeom prst="rect">
            <a:avLst/>
          </a:prstGeom>
        </p:spPr>
        <p:txBody>
          <a:bodyPr lIns="0" tIns="0" rIns="0" bIns="0" rtlCol="0" anchor="t">
            <a:spAutoFit/>
          </a:bodyPr>
          <a:lstStyle/>
          <a:p>
            <a:pPr algn="ctr">
              <a:lnSpc>
                <a:spcPts val="4230"/>
              </a:lnSpc>
            </a:pPr>
            <a:r>
              <a:rPr lang="en-US" sz="3525">
                <a:solidFill>
                  <a:srgbClr val="000000"/>
                </a:solidFill>
                <a:latin typeface="ไอติม"/>
                <a:ea typeface="ไอติม"/>
                <a:cs typeface="ไอติม"/>
                <a:sym typeface="ไอติม"/>
              </a:rPr>
              <a:t>Theo quan niệm, những người có thể hầu đồng là những người có căn đồng, dấu hiệu của người có căn đồng: tâm lý, thần kinh yếu, khi đến gần đền chùa sẽ dễ khóc hoặc có những hành động kì lạ, không chủ đích, sức khỏe, công việc không ổn định,...</a:t>
            </a: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3805"/>
        </a:solidFill>
        <a:effectLst/>
      </p:bgPr>
    </p:bg>
    <p:spTree>
      <p:nvGrpSpPr>
        <p:cNvPr id="1" name=""/>
        <p:cNvGrpSpPr/>
        <p:nvPr/>
      </p:nvGrpSpPr>
      <p:grpSpPr>
        <a:xfrm>
          <a:off x="0" y="0"/>
          <a:ext cx="0" cy="0"/>
          <a:chOff x="0" y="0"/>
          <a:chExt cx="0" cy="0"/>
        </a:xfrm>
      </p:grpSpPr>
      <p:grpSp>
        <p:nvGrpSpPr>
          <p:cNvPr id="2" name="Group 2"/>
          <p:cNvGrpSpPr/>
          <p:nvPr/>
        </p:nvGrpSpPr>
        <p:grpSpPr>
          <a:xfrm>
            <a:off x="-1081437" y="0"/>
            <a:ext cx="20574000" cy="10287000"/>
            <a:chOff x="0" y="0"/>
            <a:chExt cx="27432000"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11002107" y="4488154"/>
            <a:ext cx="11366424" cy="6265741"/>
          </a:xfrm>
          <a:custGeom>
            <a:avLst/>
            <a:gdLst/>
            <a:ahLst/>
            <a:cxnLst/>
            <a:rect l="l" t="t" r="r" b="b"/>
            <a:pathLst>
              <a:path w="11366424" h="6265741">
                <a:moveTo>
                  <a:pt x="0" y="0"/>
                </a:moveTo>
                <a:lnTo>
                  <a:pt x="11366425" y="0"/>
                </a:lnTo>
                <a:lnTo>
                  <a:pt x="11366425" y="6265742"/>
                </a:lnTo>
                <a:lnTo>
                  <a:pt x="0" y="6265742"/>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1081437" y="0"/>
            <a:ext cx="11045271" cy="10469073"/>
            <a:chOff x="0" y="0"/>
            <a:chExt cx="2909043" cy="2757287"/>
          </a:xfrm>
        </p:grpSpPr>
        <p:sp>
          <p:nvSpPr>
            <p:cNvPr id="7" name="Freeform 7"/>
            <p:cNvSpPr/>
            <p:nvPr/>
          </p:nvSpPr>
          <p:spPr>
            <a:xfrm>
              <a:off x="0" y="0"/>
              <a:ext cx="2909043" cy="2757287"/>
            </a:xfrm>
            <a:custGeom>
              <a:avLst/>
              <a:gdLst/>
              <a:ahLst/>
              <a:cxnLst/>
              <a:rect l="l" t="t" r="r" b="b"/>
              <a:pathLst>
                <a:path w="2909043" h="2757287">
                  <a:moveTo>
                    <a:pt x="35747" y="0"/>
                  </a:moveTo>
                  <a:lnTo>
                    <a:pt x="2873295" y="0"/>
                  </a:lnTo>
                  <a:cubicBezTo>
                    <a:pt x="2893038" y="0"/>
                    <a:pt x="2909043" y="16005"/>
                    <a:pt x="2909043" y="35747"/>
                  </a:cubicBezTo>
                  <a:lnTo>
                    <a:pt x="2909043" y="2721540"/>
                  </a:lnTo>
                  <a:cubicBezTo>
                    <a:pt x="2909043" y="2741282"/>
                    <a:pt x="2893038" y="2757287"/>
                    <a:pt x="2873295" y="2757287"/>
                  </a:cubicBezTo>
                  <a:lnTo>
                    <a:pt x="35747" y="2757287"/>
                  </a:lnTo>
                  <a:cubicBezTo>
                    <a:pt x="16005" y="2757287"/>
                    <a:pt x="0" y="2741282"/>
                    <a:pt x="0" y="2721540"/>
                  </a:cubicBezTo>
                  <a:lnTo>
                    <a:pt x="0" y="35747"/>
                  </a:lnTo>
                  <a:cubicBezTo>
                    <a:pt x="0" y="16005"/>
                    <a:pt x="16005" y="0"/>
                    <a:pt x="35747" y="0"/>
                  </a:cubicBezTo>
                  <a:close/>
                </a:path>
              </a:pathLst>
            </a:custGeom>
            <a:solidFill>
              <a:srgbClr val="FFF3E2"/>
            </a:solidFill>
          </p:spPr>
          <p:txBody>
            <a:bodyPr/>
            <a:lstStyle/>
            <a:p>
              <a:endParaRPr lang="en-US"/>
            </a:p>
          </p:txBody>
        </p:sp>
        <p:sp>
          <p:nvSpPr>
            <p:cNvPr id="8" name="TextBox 8"/>
            <p:cNvSpPr txBox="1"/>
            <p:nvPr/>
          </p:nvSpPr>
          <p:spPr>
            <a:xfrm>
              <a:off x="0" y="-9525"/>
              <a:ext cx="2909043" cy="2766812"/>
            </a:xfrm>
            <a:prstGeom prst="rect">
              <a:avLst/>
            </a:prstGeom>
          </p:spPr>
          <p:txBody>
            <a:bodyPr lIns="50800" tIns="50800" rIns="50800" bIns="50800" rtlCol="0" anchor="ctr"/>
            <a:lstStyle/>
            <a:p>
              <a:pPr algn="ctr">
                <a:lnSpc>
                  <a:spcPts val="2880"/>
                </a:lnSpc>
              </a:pPr>
              <a:endParaRPr/>
            </a:p>
          </p:txBody>
        </p:sp>
      </p:grpSp>
      <p:grpSp>
        <p:nvGrpSpPr>
          <p:cNvPr id="9" name="Group 9"/>
          <p:cNvGrpSpPr/>
          <p:nvPr/>
        </p:nvGrpSpPr>
        <p:grpSpPr>
          <a:xfrm>
            <a:off x="1032949" y="3912841"/>
            <a:ext cx="7756887" cy="1150627"/>
            <a:chOff x="0" y="0"/>
            <a:chExt cx="2042966" cy="303046"/>
          </a:xfrm>
        </p:grpSpPr>
        <p:sp>
          <p:nvSpPr>
            <p:cNvPr id="10" name="Freeform 10"/>
            <p:cNvSpPr/>
            <p:nvPr/>
          </p:nvSpPr>
          <p:spPr>
            <a:xfrm>
              <a:off x="0" y="0"/>
              <a:ext cx="2042966" cy="303046"/>
            </a:xfrm>
            <a:custGeom>
              <a:avLst/>
              <a:gdLst/>
              <a:ahLst/>
              <a:cxnLst/>
              <a:rect l="l" t="t" r="r" b="b"/>
              <a:pathLst>
                <a:path w="2042966" h="303046">
                  <a:moveTo>
                    <a:pt x="13973" y="0"/>
                  </a:moveTo>
                  <a:lnTo>
                    <a:pt x="2028993" y="0"/>
                  </a:lnTo>
                  <a:cubicBezTo>
                    <a:pt x="2032699" y="0"/>
                    <a:pt x="2036253" y="1472"/>
                    <a:pt x="2038873" y="4093"/>
                  </a:cubicBezTo>
                  <a:cubicBezTo>
                    <a:pt x="2041494" y="6713"/>
                    <a:pt x="2042966" y="10267"/>
                    <a:pt x="2042966" y="13973"/>
                  </a:cubicBezTo>
                  <a:lnTo>
                    <a:pt x="2042966" y="289073"/>
                  </a:lnTo>
                  <a:cubicBezTo>
                    <a:pt x="2042966" y="292779"/>
                    <a:pt x="2041494" y="296333"/>
                    <a:pt x="2038873" y="298953"/>
                  </a:cubicBezTo>
                  <a:cubicBezTo>
                    <a:pt x="2036253" y="301574"/>
                    <a:pt x="2032699" y="303046"/>
                    <a:pt x="2028993" y="303046"/>
                  </a:cubicBezTo>
                  <a:lnTo>
                    <a:pt x="13973" y="303046"/>
                  </a:lnTo>
                  <a:cubicBezTo>
                    <a:pt x="10267" y="303046"/>
                    <a:pt x="6713" y="301574"/>
                    <a:pt x="4093" y="298953"/>
                  </a:cubicBezTo>
                  <a:cubicBezTo>
                    <a:pt x="1472" y="296333"/>
                    <a:pt x="0" y="292779"/>
                    <a:pt x="0" y="289073"/>
                  </a:cubicBezTo>
                  <a:lnTo>
                    <a:pt x="0" y="13973"/>
                  </a:lnTo>
                  <a:cubicBezTo>
                    <a:pt x="0" y="10267"/>
                    <a:pt x="1472" y="6713"/>
                    <a:pt x="4093" y="4093"/>
                  </a:cubicBezTo>
                  <a:cubicBezTo>
                    <a:pt x="6713" y="1472"/>
                    <a:pt x="10267" y="0"/>
                    <a:pt x="13973" y="0"/>
                  </a:cubicBezTo>
                  <a:close/>
                </a:path>
              </a:pathLst>
            </a:custGeom>
            <a:solidFill>
              <a:srgbClr val="FFB600"/>
            </a:solidFill>
          </p:spPr>
          <p:txBody>
            <a:bodyPr/>
            <a:lstStyle/>
            <a:p>
              <a:endParaRPr lang="en-US"/>
            </a:p>
          </p:txBody>
        </p:sp>
        <p:sp>
          <p:nvSpPr>
            <p:cNvPr id="11" name="TextBox 11"/>
            <p:cNvSpPr txBox="1"/>
            <p:nvPr/>
          </p:nvSpPr>
          <p:spPr>
            <a:xfrm>
              <a:off x="0" y="-9525"/>
              <a:ext cx="2042966" cy="312571"/>
            </a:xfrm>
            <a:prstGeom prst="rect">
              <a:avLst/>
            </a:prstGeom>
          </p:spPr>
          <p:txBody>
            <a:bodyPr lIns="50800" tIns="50800" rIns="50800" bIns="50800" rtlCol="0" anchor="ctr"/>
            <a:lstStyle/>
            <a:p>
              <a:pPr algn="ctr">
                <a:lnSpc>
                  <a:spcPts val="2880"/>
                </a:lnSpc>
              </a:pPr>
              <a:endParaRPr/>
            </a:p>
          </p:txBody>
        </p:sp>
      </p:grpSp>
      <p:grpSp>
        <p:nvGrpSpPr>
          <p:cNvPr id="12" name="Group 12"/>
          <p:cNvGrpSpPr/>
          <p:nvPr/>
        </p:nvGrpSpPr>
        <p:grpSpPr>
          <a:xfrm>
            <a:off x="1033543" y="3912841"/>
            <a:ext cx="1083771" cy="1150627"/>
            <a:chOff x="0" y="0"/>
            <a:chExt cx="285438" cy="303046"/>
          </a:xfrm>
        </p:grpSpPr>
        <p:sp>
          <p:nvSpPr>
            <p:cNvPr id="13" name="Freeform 13"/>
            <p:cNvSpPr/>
            <p:nvPr/>
          </p:nvSpPr>
          <p:spPr>
            <a:xfrm>
              <a:off x="0" y="0"/>
              <a:ext cx="285438" cy="303046"/>
            </a:xfrm>
            <a:custGeom>
              <a:avLst/>
              <a:gdLst/>
              <a:ahLst/>
              <a:cxnLst/>
              <a:rect l="l" t="t" r="r" b="b"/>
              <a:pathLst>
                <a:path w="285438" h="303046">
                  <a:moveTo>
                    <a:pt x="100009" y="0"/>
                  </a:moveTo>
                  <a:lnTo>
                    <a:pt x="185429" y="0"/>
                  </a:lnTo>
                  <a:cubicBezTo>
                    <a:pt x="211953" y="0"/>
                    <a:pt x="237390" y="10537"/>
                    <a:pt x="256146" y="29292"/>
                  </a:cubicBezTo>
                  <a:cubicBezTo>
                    <a:pt x="274901" y="48047"/>
                    <a:pt x="285438" y="73485"/>
                    <a:pt x="285438" y="100009"/>
                  </a:cubicBezTo>
                  <a:lnTo>
                    <a:pt x="285438" y="203037"/>
                  </a:lnTo>
                  <a:cubicBezTo>
                    <a:pt x="285438" y="229561"/>
                    <a:pt x="274901" y="254999"/>
                    <a:pt x="256146" y="273754"/>
                  </a:cubicBezTo>
                  <a:cubicBezTo>
                    <a:pt x="237390" y="292509"/>
                    <a:pt x="211953" y="303046"/>
                    <a:pt x="185429" y="303046"/>
                  </a:cubicBezTo>
                  <a:lnTo>
                    <a:pt x="100009" y="303046"/>
                  </a:lnTo>
                  <a:cubicBezTo>
                    <a:pt x="73485" y="303046"/>
                    <a:pt x="48047" y="292509"/>
                    <a:pt x="29292" y="273754"/>
                  </a:cubicBezTo>
                  <a:cubicBezTo>
                    <a:pt x="10537" y="254999"/>
                    <a:pt x="0" y="229561"/>
                    <a:pt x="0" y="203037"/>
                  </a:cubicBezTo>
                  <a:lnTo>
                    <a:pt x="0" y="100009"/>
                  </a:lnTo>
                  <a:cubicBezTo>
                    <a:pt x="0" y="73485"/>
                    <a:pt x="10537" y="48047"/>
                    <a:pt x="29292" y="29292"/>
                  </a:cubicBezTo>
                  <a:cubicBezTo>
                    <a:pt x="48047" y="10537"/>
                    <a:pt x="73485" y="0"/>
                    <a:pt x="100009" y="0"/>
                  </a:cubicBezTo>
                  <a:close/>
                </a:path>
              </a:pathLst>
            </a:custGeom>
            <a:solidFill>
              <a:srgbClr val="E42F00"/>
            </a:solidFill>
          </p:spPr>
          <p:txBody>
            <a:bodyPr/>
            <a:lstStyle/>
            <a:p>
              <a:endParaRPr lang="en-US"/>
            </a:p>
          </p:txBody>
        </p:sp>
        <p:sp>
          <p:nvSpPr>
            <p:cNvPr id="14" name="TextBox 14"/>
            <p:cNvSpPr txBox="1"/>
            <p:nvPr/>
          </p:nvSpPr>
          <p:spPr>
            <a:xfrm>
              <a:off x="0" y="-9525"/>
              <a:ext cx="285438" cy="312571"/>
            </a:xfrm>
            <a:prstGeom prst="rect">
              <a:avLst/>
            </a:prstGeom>
          </p:spPr>
          <p:txBody>
            <a:bodyPr lIns="50800" tIns="50800" rIns="50800" bIns="50800" rtlCol="0" anchor="ctr"/>
            <a:lstStyle/>
            <a:p>
              <a:pPr algn="ctr">
                <a:lnSpc>
                  <a:spcPts val="2880"/>
                </a:lnSpc>
              </a:pPr>
              <a:endParaRPr/>
            </a:p>
          </p:txBody>
        </p:sp>
      </p:grpSp>
      <p:grpSp>
        <p:nvGrpSpPr>
          <p:cNvPr id="15" name="Group 15"/>
          <p:cNvGrpSpPr/>
          <p:nvPr/>
        </p:nvGrpSpPr>
        <p:grpSpPr>
          <a:xfrm>
            <a:off x="1032949" y="5244443"/>
            <a:ext cx="7756887" cy="1150627"/>
            <a:chOff x="0" y="0"/>
            <a:chExt cx="2042966" cy="303046"/>
          </a:xfrm>
        </p:grpSpPr>
        <p:sp>
          <p:nvSpPr>
            <p:cNvPr id="16" name="Freeform 16"/>
            <p:cNvSpPr/>
            <p:nvPr/>
          </p:nvSpPr>
          <p:spPr>
            <a:xfrm>
              <a:off x="0" y="0"/>
              <a:ext cx="2042966" cy="303046"/>
            </a:xfrm>
            <a:custGeom>
              <a:avLst/>
              <a:gdLst/>
              <a:ahLst/>
              <a:cxnLst/>
              <a:rect l="l" t="t" r="r" b="b"/>
              <a:pathLst>
                <a:path w="2042966" h="303046">
                  <a:moveTo>
                    <a:pt x="13973" y="0"/>
                  </a:moveTo>
                  <a:lnTo>
                    <a:pt x="2028993" y="0"/>
                  </a:lnTo>
                  <a:cubicBezTo>
                    <a:pt x="2032699" y="0"/>
                    <a:pt x="2036253" y="1472"/>
                    <a:pt x="2038873" y="4093"/>
                  </a:cubicBezTo>
                  <a:cubicBezTo>
                    <a:pt x="2041494" y="6713"/>
                    <a:pt x="2042966" y="10267"/>
                    <a:pt x="2042966" y="13973"/>
                  </a:cubicBezTo>
                  <a:lnTo>
                    <a:pt x="2042966" y="289073"/>
                  </a:lnTo>
                  <a:cubicBezTo>
                    <a:pt x="2042966" y="292779"/>
                    <a:pt x="2041494" y="296333"/>
                    <a:pt x="2038873" y="298953"/>
                  </a:cubicBezTo>
                  <a:cubicBezTo>
                    <a:pt x="2036253" y="301574"/>
                    <a:pt x="2032699" y="303046"/>
                    <a:pt x="2028993" y="303046"/>
                  </a:cubicBezTo>
                  <a:lnTo>
                    <a:pt x="13973" y="303046"/>
                  </a:lnTo>
                  <a:cubicBezTo>
                    <a:pt x="10267" y="303046"/>
                    <a:pt x="6713" y="301574"/>
                    <a:pt x="4093" y="298953"/>
                  </a:cubicBezTo>
                  <a:cubicBezTo>
                    <a:pt x="1472" y="296333"/>
                    <a:pt x="0" y="292779"/>
                    <a:pt x="0" y="289073"/>
                  </a:cubicBezTo>
                  <a:lnTo>
                    <a:pt x="0" y="13973"/>
                  </a:lnTo>
                  <a:cubicBezTo>
                    <a:pt x="0" y="10267"/>
                    <a:pt x="1472" y="6713"/>
                    <a:pt x="4093" y="4093"/>
                  </a:cubicBezTo>
                  <a:cubicBezTo>
                    <a:pt x="6713" y="1472"/>
                    <a:pt x="10267" y="0"/>
                    <a:pt x="13973" y="0"/>
                  </a:cubicBezTo>
                  <a:close/>
                </a:path>
              </a:pathLst>
            </a:custGeom>
            <a:solidFill>
              <a:srgbClr val="FFB600"/>
            </a:solidFill>
          </p:spPr>
          <p:txBody>
            <a:bodyPr/>
            <a:lstStyle/>
            <a:p>
              <a:endParaRPr lang="en-US"/>
            </a:p>
          </p:txBody>
        </p:sp>
        <p:sp>
          <p:nvSpPr>
            <p:cNvPr id="17" name="TextBox 17"/>
            <p:cNvSpPr txBox="1"/>
            <p:nvPr/>
          </p:nvSpPr>
          <p:spPr>
            <a:xfrm>
              <a:off x="0" y="-9525"/>
              <a:ext cx="2042966" cy="312571"/>
            </a:xfrm>
            <a:prstGeom prst="rect">
              <a:avLst/>
            </a:prstGeom>
          </p:spPr>
          <p:txBody>
            <a:bodyPr lIns="50800" tIns="50800" rIns="50800" bIns="50800" rtlCol="0" anchor="ctr"/>
            <a:lstStyle/>
            <a:p>
              <a:pPr algn="ctr">
                <a:lnSpc>
                  <a:spcPts val="2880"/>
                </a:lnSpc>
              </a:pPr>
              <a:endParaRPr/>
            </a:p>
          </p:txBody>
        </p:sp>
      </p:grpSp>
      <p:grpSp>
        <p:nvGrpSpPr>
          <p:cNvPr id="18" name="Group 18"/>
          <p:cNvGrpSpPr/>
          <p:nvPr/>
        </p:nvGrpSpPr>
        <p:grpSpPr>
          <a:xfrm>
            <a:off x="1033543" y="5244443"/>
            <a:ext cx="1083771" cy="1150627"/>
            <a:chOff x="0" y="0"/>
            <a:chExt cx="285438" cy="303046"/>
          </a:xfrm>
        </p:grpSpPr>
        <p:sp>
          <p:nvSpPr>
            <p:cNvPr id="19" name="Freeform 19"/>
            <p:cNvSpPr/>
            <p:nvPr/>
          </p:nvSpPr>
          <p:spPr>
            <a:xfrm>
              <a:off x="0" y="0"/>
              <a:ext cx="285438" cy="303046"/>
            </a:xfrm>
            <a:custGeom>
              <a:avLst/>
              <a:gdLst/>
              <a:ahLst/>
              <a:cxnLst/>
              <a:rect l="l" t="t" r="r" b="b"/>
              <a:pathLst>
                <a:path w="285438" h="303046">
                  <a:moveTo>
                    <a:pt x="100009" y="0"/>
                  </a:moveTo>
                  <a:lnTo>
                    <a:pt x="185429" y="0"/>
                  </a:lnTo>
                  <a:cubicBezTo>
                    <a:pt x="211953" y="0"/>
                    <a:pt x="237390" y="10537"/>
                    <a:pt x="256146" y="29292"/>
                  </a:cubicBezTo>
                  <a:cubicBezTo>
                    <a:pt x="274901" y="48047"/>
                    <a:pt x="285438" y="73485"/>
                    <a:pt x="285438" y="100009"/>
                  </a:cubicBezTo>
                  <a:lnTo>
                    <a:pt x="285438" y="203037"/>
                  </a:lnTo>
                  <a:cubicBezTo>
                    <a:pt x="285438" y="229561"/>
                    <a:pt x="274901" y="254999"/>
                    <a:pt x="256146" y="273754"/>
                  </a:cubicBezTo>
                  <a:cubicBezTo>
                    <a:pt x="237390" y="292509"/>
                    <a:pt x="211953" y="303046"/>
                    <a:pt x="185429" y="303046"/>
                  </a:cubicBezTo>
                  <a:lnTo>
                    <a:pt x="100009" y="303046"/>
                  </a:lnTo>
                  <a:cubicBezTo>
                    <a:pt x="73485" y="303046"/>
                    <a:pt x="48047" y="292509"/>
                    <a:pt x="29292" y="273754"/>
                  </a:cubicBezTo>
                  <a:cubicBezTo>
                    <a:pt x="10537" y="254999"/>
                    <a:pt x="0" y="229561"/>
                    <a:pt x="0" y="203037"/>
                  </a:cubicBezTo>
                  <a:lnTo>
                    <a:pt x="0" y="100009"/>
                  </a:lnTo>
                  <a:cubicBezTo>
                    <a:pt x="0" y="73485"/>
                    <a:pt x="10537" y="48047"/>
                    <a:pt x="29292" y="29292"/>
                  </a:cubicBezTo>
                  <a:cubicBezTo>
                    <a:pt x="48047" y="10537"/>
                    <a:pt x="73485" y="0"/>
                    <a:pt x="100009" y="0"/>
                  </a:cubicBezTo>
                  <a:close/>
                </a:path>
              </a:pathLst>
            </a:custGeom>
            <a:solidFill>
              <a:srgbClr val="E42F00"/>
            </a:solidFill>
          </p:spPr>
          <p:txBody>
            <a:bodyPr/>
            <a:lstStyle/>
            <a:p>
              <a:endParaRPr lang="en-US"/>
            </a:p>
          </p:txBody>
        </p:sp>
        <p:sp>
          <p:nvSpPr>
            <p:cNvPr id="20" name="TextBox 20"/>
            <p:cNvSpPr txBox="1"/>
            <p:nvPr/>
          </p:nvSpPr>
          <p:spPr>
            <a:xfrm>
              <a:off x="0" y="-9525"/>
              <a:ext cx="285438" cy="312571"/>
            </a:xfrm>
            <a:prstGeom prst="rect">
              <a:avLst/>
            </a:prstGeom>
          </p:spPr>
          <p:txBody>
            <a:bodyPr lIns="50800" tIns="50800" rIns="50800" bIns="50800" rtlCol="0" anchor="ctr"/>
            <a:lstStyle/>
            <a:p>
              <a:pPr algn="ctr">
                <a:lnSpc>
                  <a:spcPts val="2880"/>
                </a:lnSpc>
              </a:pPr>
              <a:endParaRPr/>
            </a:p>
          </p:txBody>
        </p:sp>
      </p:grpSp>
      <p:grpSp>
        <p:nvGrpSpPr>
          <p:cNvPr id="21" name="Group 21"/>
          <p:cNvGrpSpPr/>
          <p:nvPr/>
        </p:nvGrpSpPr>
        <p:grpSpPr>
          <a:xfrm>
            <a:off x="1028700" y="6614145"/>
            <a:ext cx="7756887" cy="1150627"/>
            <a:chOff x="0" y="0"/>
            <a:chExt cx="2042966" cy="303046"/>
          </a:xfrm>
        </p:grpSpPr>
        <p:sp>
          <p:nvSpPr>
            <p:cNvPr id="22" name="Freeform 22"/>
            <p:cNvSpPr/>
            <p:nvPr/>
          </p:nvSpPr>
          <p:spPr>
            <a:xfrm>
              <a:off x="0" y="0"/>
              <a:ext cx="2042966" cy="303046"/>
            </a:xfrm>
            <a:custGeom>
              <a:avLst/>
              <a:gdLst/>
              <a:ahLst/>
              <a:cxnLst/>
              <a:rect l="l" t="t" r="r" b="b"/>
              <a:pathLst>
                <a:path w="2042966" h="303046">
                  <a:moveTo>
                    <a:pt x="13973" y="0"/>
                  </a:moveTo>
                  <a:lnTo>
                    <a:pt x="2028993" y="0"/>
                  </a:lnTo>
                  <a:cubicBezTo>
                    <a:pt x="2032699" y="0"/>
                    <a:pt x="2036253" y="1472"/>
                    <a:pt x="2038873" y="4093"/>
                  </a:cubicBezTo>
                  <a:cubicBezTo>
                    <a:pt x="2041494" y="6713"/>
                    <a:pt x="2042966" y="10267"/>
                    <a:pt x="2042966" y="13973"/>
                  </a:cubicBezTo>
                  <a:lnTo>
                    <a:pt x="2042966" y="289073"/>
                  </a:lnTo>
                  <a:cubicBezTo>
                    <a:pt x="2042966" y="292779"/>
                    <a:pt x="2041494" y="296333"/>
                    <a:pt x="2038873" y="298953"/>
                  </a:cubicBezTo>
                  <a:cubicBezTo>
                    <a:pt x="2036253" y="301574"/>
                    <a:pt x="2032699" y="303046"/>
                    <a:pt x="2028993" y="303046"/>
                  </a:cubicBezTo>
                  <a:lnTo>
                    <a:pt x="13973" y="303046"/>
                  </a:lnTo>
                  <a:cubicBezTo>
                    <a:pt x="10267" y="303046"/>
                    <a:pt x="6713" y="301574"/>
                    <a:pt x="4093" y="298953"/>
                  </a:cubicBezTo>
                  <a:cubicBezTo>
                    <a:pt x="1472" y="296333"/>
                    <a:pt x="0" y="292779"/>
                    <a:pt x="0" y="289073"/>
                  </a:cubicBezTo>
                  <a:lnTo>
                    <a:pt x="0" y="13973"/>
                  </a:lnTo>
                  <a:cubicBezTo>
                    <a:pt x="0" y="10267"/>
                    <a:pt x="1472" y="6713"/>
                    <a:pt x="4093" y="4093"/>
                  </a:cubicBezTo>
                  <a:cubicBezTo>
                    <a:pt x="6713" y="1472"/>
                    <a:pt x="10267" y="0"/>
                    <a:pt x="13973" y="0"/>
                  </a:cubicBezTo>
                  <a:close/>
                </a:path>
              </a:pathLst>
            </a:custGeom>
            <a:solidFill>
              <a:srgbClr val="FFB600"/>
            </a:solidFill>
          </p:spPr>
          <p:txBody>
            <a:bodyPr/>
            <a:lstStyle/>
            <a:p>
              <a:endParaRPr lang="en-US"/>
            </a:p>
          </p:txBody>
        </p:sp>
        <p:sp>
          <p:nvSpPr>
            <p:cNvPr id="23" name="TextBox 23"/>
            <p:cNvSpPr txBox="1"/>
            <p:nvPr/>
          </p:nvSpPr>
          <p:spPr>
            <a:xfrm>
              <a:off x="0" y="-9525"/>
              <a:ext cx="2042966" cy="312571"/>
            </a:xfrm>
            <a:prstGeom prst="rect">
              <a:avLst/>
            </a:prstGeom>
          </p:spPr>
          <p:txBody>
            <a:bodyPr lIns="50800" tIns="50800" rIns="50800" bIns="50800" rtlCol="0" anchor="ctr"/>
            <a:lstStyle/>
            <a:p>
              <a:pPr algn="ctr">
                <a:lnSpc>
                  <a:spcPts val="2880"/>
                </a:lnSpc>
              </a:pPr>
              <a:endParaRPr/>
            </a:p>
          </p:txBody>
        </p:sp>
      </p:grpSp>
      <p:grpSp>
        <p:nvGrpSpPr>
          <p:cNvPr id="24" name="Group 24"/>
          <p:cNvGrpSpPr/>
          <p:nvPr/>
        </p:nvGrpSpPr>
        <p:grpSpPr>
          <a:xfrm>
            <a:off x="1032949" y="6614145"/>
            <a:ext cx="1083771" cy="1150627"/>
            <a:chOff x="0" y="0"/>
            <a:chExt cx="285438" cy="303046"/>
          </a:xfrm>
        </p:grpSpPr>
        <p:sp>
          <p:nvSpPr>
            <p:cNvPr id="25" name="Freeform 25"/>
            <p:cNvSpPr/>
            <p:nvPr/>
          </p:nvSpPr>
          <p:spPr>
            <a:xfrm>
              <a:off x="0" y="0"/>
              <a:ext cx="285438" cy="303046"/>
            </a:xfrm>
            <a:custGeom>
              <a:avLst/>
              <a:gdLst/>
              <a:ahLst/>
              <a:cxnLst/>
              <a:rect l="l" t="t" r="r" b="b"/>
              <a:pathLst>
                <a:path w="285438" h="303046">
                  <a:moveTo>
                    <a:pt x="100009" y="0"/>
                  </a:moveTo>
                  <a:lnTo>
                    <a:pt x="185429" y="0"/>
                  </a:lnTo>
                  <a:cubicBezTo>
                    <a:pt x="211953" y="0"/>
                    <a:pt x="237390" y="10537"/>
                    <a:pt x="256146" y="29292"/>
                  </a:cubicBezTo>
                  <a:cubicBezTo>
                    <a:pt x="274901" y="48047"/>
                    <a:pt x="285438" y="73485"/>
                    <a:pt x="285438" y="100009"/>
                  </a:cubicBezTo>
                  <a:lnTo>
                    <a:pt x="285438" y="203037"/>
                  </a:lnTo>
                  <a:cubicBezTo>
                    <a:pt x="285438" y="229561"/>
                    <a:pt x="274901" y="254999"/>
                    <a:pt x="256146" y="273754"/>
                  </a:cubicBezTo>
                  <a:cubicBezTo>
                    <a:pt x="237390" y="292509"/>
                    <a:pt x="211953" y="303046"/>
                    <a:pt x="185429" y="303046"/>
                  </a:cubicBezTo>
                  <a:lnTo>
                    <a:pt x="100009" y="303046"/>
                  </a:lnTo>
                  <a:cubicBezTo>
                    <a:pt x="73485" y="303046"/>
                    <a:pt x="48047" y="292509"/>
                    <a:pt x="29292" y="273754"/>
                  </a:cubicBezTo>
                  <a:cubicBezTo>
                    <a:pt x="10537" y="254999"/>
                    <a:pt x="0" y="229561"/>
                    <a:pt x="0" y="203037"/>
                  </a:cubicBezTo>
                  <a:lnTo>
                    <a:pt x="0" y="100009"/>
                  </a:lnTo>
                  <a:cubicBezTo>
                    <a:pt x="0" y="73485"/>
                    <a:pt x="10537" y="48047"/>
                    <a:pt x="29292" y="29292"/>
                  </a:cubicBezTo>
                  <a:cubicBezTo>
                    <a:pt x="48047" y="10537"/>
                    <a:pt x="73485" y="0"/>
                    <a:pt x="100009" y="0"/>
                  </a:cubicBezTo>
                  <a:close/>
                </a:path>
              </a:pathLst>
            </a:custGeom>
            <a:solidFill>
              <a:srgbClr val="E42F00"/>
            </a:solidFill>
          </p:spPr>
          <p:txBody>
            <a:bodyPr/>
            <a:lstStyle/>
            <a:p>
              <a:endParaRPr lang="en-US"/>
            </a:p>
          </p:txBody>
        </p:sp>
        <p:sp>
          <p:nvSpPr>
            <p:cNvPr id="26" name="TextBox 26"/>
            <p:cNvSpPr txBox="1"/>
            <p:nvPr/>
          </p:nvSpPr>
          <p:spPr>
            <a:xfrm>
              <a:off x="0" y="-9525"/>
              <a:ext cx="285438" cy="312571"/>
            </a:xfrm>
            <a:prstGeom prst="rect">
              <a:avLst/>
            </a:prstGeom>
          </p:spPr>
          <p:txBody>
            <a:bodyPr lIns="50800" tIns="50800" rIns="50800" bIns="50800" rtlCol="0" anchor="ctr"/>
            <a:lstStyle/>
            <a:p>
              <a:pPr algn="ctr">
                <a:lnSpc>
                  <a:spcPts val="2880"/>
                </a:lnSpc>
              </a:pPr>
              <a:endParaRPr/>
            </a:p>
          </p:txBody>
        </p:sp>
      </p:grpSp>
      <p:sp>
        <p:nvSpPr>
          <p:cNvPr id="27" name="Freeform 27"/>
          <p:cNvSpPr/>
          <p:nvPr/>
        </p:nvSpPr>
        <p:spPr>
          <a:xfrm>
            <a:off x="2958773" y="2510278"/>
            <a:ext cx="4250640" cy="331317"/>
          </a:xfrm>
          <a:custGeom>
            <a:avLst/>
            <a:gdLst/>
            <a:ahLst/>
            <a:cxnLst/>
            <a:rect l="l" t="t" r="r" b="b"/>
            <a:pathLst>
              <a:path w="4250640" h="331317">
                <a:moveTo>
                  <a:pt x="0" y="0"/>
                </a:moveTo>
                <a:lnTo>
                  <a:pt x="4250640" y="0"/>
                </a:lnTo>
                <a:lnTo>
                  <a:pt x="4250640" y="331318"/>
                </a:lnTo>
                <a:lnTo>
                  <a:pt x="0" y="3313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Freeform 28"/>
          <p:cNvSpPr/>
          <p:nvPr/>
        </p:nvSpPr>
        <p:spPr>
          <a:xfrm>
            <a:off x="0" y="-363884"/>
            <a:ext cx="2017724" cy="3933825"/>
          </a:xfrm>
          <a:custGeom>
            <a:avLst/>
            <a:gdLst/>
            <a:ahLst/>
            <a:cxnLst/>
            <a:rect l="l" t="t" r="r" b="b"/>
            <a:pathLst>
              <a:path w="2017724" h="3933825">
                <a:moveTo>
                  <a:pt x="0" y="0"/>
                </a:moveTo>
                <a:lnTo>
                  <a:pt x="2017724" y="0"/>
                </a:lnTo>
                <a:lnTo>
                  <a:pt x="2017724" y="3933825"/>
                </a:lnTo>
                <a:lnTo>
                  <a:pt x="0" y="3933825"/>
                </a:lnTo>
                <a:lnTo>
                  <a:pt x="0" y="0"/>
                </a:lnTo>
                <a:close/>
              </a:path>
            </a:pathLst>
          </a:custGeom>
          <a:blipFill>
            <a:blip r:embed="rId7"/>
            <a:stretch>
              <a:fillRect/>
            </a:stretch>
          </a:blipFill>
        </p:spPr>
        <p:txBody>
          <a:bodyPr/>
          <a:lstStyle/>
          <a:p>
            <a:endParaRPr lang="en-US"/>
          </a:p>
        </p:txBody>
      </p:sp>
      <p:sp>
        <p:nvSpPr>
          <p:cNvPr id="29" name="Freeform 29"/>
          <p:cNvSpPr/>
          <p:nvPr/>
        </p:nvSpPr>
        <p:spPr>
          <a:xfrm>
            <a:off x="7854249" y="7764773"/>
            <a:ext cx="4572983" cy="3592650"/>
          </a:xfrm>
          <a:custGeom>
            <a:avLst/>
            <a:gdLst/>
            <a:ahLst/>
            <a:cxnLst/>
            <a:rect l="l" t="t" r="r" b="b"/>
            <a:pathLst>
              <a:path w="4572983" h="3592650">
                <a:moveTo>
                  <a:pt x="0" y="0"/>
                </a:moveTo>
                <a:lnTo>
                  <a:pt x="4572984" y="0"/>
                </a:lnTo>
                <a:lnTo>
                  <a:pt x="4572984" y="3592650"/>
                </a:lnTo>
                <a:lnTo>
                  <a:pt x="0" y="3592650"/>
                </a:lnTo>
                <a:lnTo>
                  <a:pt x="0" y="0"/>
                </a:lnTo>
                <a:close/>
              </a:path>
            </a:pathLst>
          </a:custGeom>
          <a:blipFill>
            <a:blip r:embed="rId8"/>
            <a:stretch>
              <a:fillRect/>
            </a:stretch>
          </a:blipFill>
        </p:spPr>
        <p:txBody>
          <a:bodyPr/>
          <a:lstStyle/>
          <a:p>
            <a:endParaRPr lang="en-US"/>
          </a:p>
        </p:txBody>
      </p:sp>
      <p:sp>
        <p:nvSpPr>
          <p:cNvPr id="30" name="Freeform 30"/>
          <p:cNvSpPr/>
          <p:nvPr/>
        </p:nvSpPr>
        <p:spPr>
          <a:xfrm>
            <a:off x="15226704" y="-53767"/>
            <a:ext cx="1637226" cy="5790725"/>
          </a:xfrm>
          <a:custGeom>
            <a:avLst/>
            <a:gdLst/>
            <a:ahLst/>
            <a:cxnLst/>
            <a:rect l="l" t="t" r="r" b="b"/>
            <a:pathLst>
              <a:path w="1637226" h="5790725">
                <a:moveTo>
                  <a:pt x="0" y="0"/>
                </a:moveTo>
                <a:lnTo>
                  <a:pt x="1637226" y="0"/>
                </a:lnTo>
                <a:lnTo>
                  <a:pt x="1637226" y="5790725"/>
                </a:lnTo>
                <a:lnTo>
                  <a:pt x="0" y="5790725"/>
                </a:lnTo>
                <a:lnTo>
                  <a:pt x="0" y="0"/>
                </a:lnTo>
                <a:close/>
              </a:path>
            </a:pathLst>
          </a:custGeom>
          <a:blipFill>
            <a:blip r:embed="rId9"/>
            <a:stretch>
              <a:fillRect/>
            </a:stretch>
          </a:blipFill>
        </p:spPr>
        <p:txBody>
          <a:bodyPr/>
          <a:lstStyle/>
          <a:p>
            <a:endParaRPr lang="en-US"/>
          </a:p>
        </p:txBody>
      </p:sp>
      <p:sp>
        <p:nvSpPr>
          <p:cNvPr id="31" name="Freeform 31"/>
          <p:cNvSpPr/>
          <p:nvPr/>
        </p:nvSpPr>
        <p:spPr>
          <a:xfrm>
            <a:off x="17007629" y="-1620178"/>
            <a:ext cx="1637226" cy="5790725"/>
          </a:xfrm>
          <a:custGeom>
            <a:avLst/>
            <a:gdLst/>
            <a:ahLst/>
            <a:cxnLst/>
            <a:rect l="l" t="t" r="r" b="b"/>
            <a:pathLst>
              <a:path w="1637226" h="5790725">
                <a:moveTo>
                  <a:pt x="0" y="0"/>
                </a:moveTo>
                <a:lnTo>
                  <a:pt x="1637225" y="0"/>
                </a:lnTo>
                <a:lnTo>
                  <a:pt x="1637225" y="5790725"/>
                </a:lnTo>
                <a:lnTo>
                  <a:pt x="0" y="5790725"/>
                </a:lnTo>
                <a:lnTo>
                  <a:pt x="0" y="0"/>
                </a:lnTo>
                <a:close/>
              </a:path>
            </a:pathLst>
          </a:custGeom>
          <a:blipFill>
            <a:blip r:embed="rId9"/>
            <a:stretch>
              <a:fillRect/>
            </a:stretch>
          </a:blipFill>
        </p:spPr>
        <p:txBody>
          <a:bodyPr/>
          <a:lstStyle/>
          <a:p>
            <a:endParaRPr lang="en-US"/>
          </a:p>
        </p:txBody>
      </p:sp>
      <p:sp>
        <p:nvSpPr>
          <p:cNvPr id="32" name="Freeform 32"/>
          <p:cNvSpPr/>
          <p:nvPr/>
        </p:nvSpPr>
        <p:spPr>
          <a:xfrm>
            <a:off x="9628036" y="1387930"/>
            <a:ext cx="8149980" cy="9081143"/>
          </a:xfrm>
          <a:custGeom>
            <a:avLst/>
            <a:gdLst/>
            <a:ahLst/>
            <a:cxnLst/>
            <a:rect l="l" t="t" r="r" b="b"/>
            <a:pathLst>
              <a:path w="8149980" h="9081143">
                <a:moveTo>
                  <a:pt x="0" y="0"/>
                </a:moveTo>
                <a:lnTo>
                  <a:pt x="8149980" y="0"/>
                </a:lnTo>
                <a:lnTo>
                  <a:pt x="8149980" y="9081143"/>
                </a:lnTo>
                <a:lnTo>
                  <a:pt x="0" y="9081143"/>
                </a:lnTo>
                <a:lnTo>
                  <a:pt x="0" y="0"/>
                </a:lnTo>
                <a:close/>
              </a:path>
            </a:pathLst>
          </a:custGeom>
          <a:blipFill>
            <a:blip r:embed="rId10"/>
            <a:stretch>
              <a:fillRect/>
            </a:stretch>
          </a:blipFill>
        </p:spPr>
        <p:txBody>
          <a:bodyPr/>
          <a:lstStyle/>
          <a:p>
            <a:endParaRPr lang="en-US"/>
          </a:p>
        </p:txBody>
      </p:sp>
      <p:sp>
        <p:nvSpPr>
          <p:cNvPr id="33" name="TextBox 33"/>
          <p:cNvSpPr txBox="1"/>
          <p:nvPr/>
        </p:nvSpPr>
        <p:spPr>
          <a:xfrm>
            <a:off x="1209899" y="3070196"/>
            <a:ext cx="7575688" cy="728345"/>
          </a:xfrm>
          <a:prstGeom prst="rect">
            <a:avLst/>
          </a:prstGeom>
        </p:spPr>
        <p:txBody>
          <a:bodyPr lIns="0" tIns="0" rIns="0" bIns="0" rtlCol="0" anchor="t">
            <a:spAutoFit/>
          </a:bodyPr>
          <a:lstStyle/>
          <a:p>
            <a:pPr algn="ctr">
              <a:lnSpc>
                <a:spcPts val="2799"/>
              </a:lnSpc>
            </a:pPr>
            <a:r>
              <a:rPr lang="en-US" sz="2799">
                <a:solidFill>
                  <a:srgbClr val="000000"/>
                </a:solidFill>
                <a:latin typeface="ไอติม"/>
                <a:ea typeface="ไอติม"/>
                <a:cs typeface="ไอติม"/>
                <a:sym typeface="ไอติม"/>
              </a:rPr>
              <a:t>Hầu đồng là một trong số những nghi lễ thờ Mẫu Tam phủ, Tứ phủ</a:t>
            </a:r>
          </a:p>
        </p:txBody>
      </p:sp>
      <p:sp>
        <p:nvSpPr>
          <p:cNvPr id="34" name="TextBox 34"/>
          <p:cNvSpPr txBox="1"/>
          <p:nvPr/>
        </p:nvSpPr>
        <p:spPr>
          <a:xfrm>
            <a:off x="2410096" y="4111424"/>
            <a:ext cx="5809582" cy="847725"/>
          </a:xfrm>
          <a:prstGeom prst="rect">
            <a:avLst/>
          </a:prstGeom>
        </p:spPr>
        <p:txBody>
          <a:bodyPr lIns="0" tIns="0" rIns="0" bIns="0" rtlCol="0" anchor="t">
            <a:spAutoFit/>
          </a:bodyPr>
          <a:lstStyle/>
          <a:p>
            <a:pPr algn="l">
              <a:lnSpc>
                <a:spcPts val="3359"/>
              </a:lnSpc>
            </a:pPr>
            <a:r>
              <a:rPr lang="en-US" sz="2799" dirty="0" err="1">
                <a:solidFill>
                  <a:srgbClr val="000000"/>
                </a:solidFill>
                <a:latin typeface="ไอติม"/>
                <a:ea typeface="ไอติม"/>
                <a:cs typeface="ไอติม"/>
                <a:sym typeface="ไอติม"/>
              </a:rPr>
              <a:t>Mẫu</a:t>
            </a:r>
            <a:r>
              <a:rPr lang="en-US" sz="2799" dirty="0">
                <a:solidFill>
                  <a:srgbClr val="000000"/>
                </a:solidFill>
                <a:latin typeface="ไอติม"/>
                <a:ea typeface="ไอติม"/>
                <a:cs typeface="ไอติม"/>
                <a:sym typeface="ไอติม"/>
              </a:rPr>
              <a:t> </a:t>
            </a:r>
            <a:r>
              <a:rPr lang="en-US" sz="2799" dirty="0" err="1">
                <a:solidFill>
                  <a:srgbClr val="000000"/>
                </a:solidFill>
                <a:latin typeface="ไอติม"/>
                <a:ea typeface="ไอติม"/>
                <a:cs typeface="ไอติม"/>
                <a:sym typeface="ไอติม"/>
              </a:rPr>
              <a:t>Thượng</a:t>
            </a:r>
            <a:r>
              <a:rPr lang="en-US" sz="2799" dirty="0">
                <a:solidFill>
                  <a:srgbClr val="000000"/>
                </a:solidFill>
                <a:latin typeface="ไอติม"/>
                <a:ea typeface="ไอติม"/>
                <a:cs typeface="ไอติม"/>
                <a:sym typeface="ไอติม"/>
              </a:rPr>
              <a:t> </a:t>
            </a:r>
            <a:r>
              <a:rPr lang="en-US" sz="2799" dirty="0" err="1">
                <a:solidFill>
                  <a:srgbClr val="000000"/>
                </a:solidFill>
                <a:latin typeface="ไอติม"/>
                <a:ea typeface="ไอติม"/>
                <a:cs typeface="ไอติม"/>
                <a:sym typeface="ไอติม"/>
              </a:rPr>
              <a:t>Thiện</a:t>
            </a:r>
            <a:r>
              <a:rPr lang="en-US" sz="2799" dirty="0">
                <a:solidFill>
                  <a:srgbClr val="000000"/>
                </a:solidFill>
                <a:latin typeface="ไอติม"/>
                <a:ea typeface="ไอติม"/>
                <a:cs typeface="ไอติม"/>
                <a:sym typeface="ไอติม"/>
              </a:rPr>
              <a:t> - </a:t>
            </a:r>
            <a:r>
              <a:rPr lang="en-US" sz="2799" dirty="0" err="1">
                <a:solidFill>
                  <a:srgbClr val="000000"/>
                </a:solidFill>
                <a:latin typeface="ไอติม"/>
                <a:ea typeface="ไอติม"/>
                <a:cs typeface="ไอติม"/>
                <a:sym typeface="ไอติม"/>
              </a:rPr>
              <a:t>trong</a:t>
            </a:r>
            <a:r>
              <a:rPr lang="en-US" sz="2799" dirty="0">
                <a:solidFill>
                  <a:srgbClr val="000000"/>
                </a:solidFill>
                <a:latin typeface="ไอติม"/>
                <a:ea typeface="ไอติม"/>
                <a:cs typeface="ไอติม"/>
                <a:sym typeface="ไอติม"/>
              </a:rPr>
              <a:t> </a:t>
            </a:r>
            <a:r>
              <a:rPr lang="en-US" sz="2799" dirty="0" err="1">
                <a:solidFill>
                  <a:srgbClr val="000000"/>
                </a:solidFill>
                <a:latin typeface="ไอติม"/>
                <a:ea typeface="ไอติม"/>
                <a:cs typeface="ไอติม"/>
                <a:sym typeface="ไอติม"/>
              </a:rPr>
              <a:t>đền</a:t>
            </a:r>
            <a:r>
              <a:rPr lang="en-US" sz="2799" dirty="0">
                <a:solidFill>
                  <a:srgbClr val="000000"/>
                </a:solidFill>
                <a:latin typeface="ไอติม"/>
                <a:ea typeface="ไอติม"/>
                <a:cs typeface="ไอติม"/>
                <a:sym typeface="ไอติม"/>
              </a:rPr>
              <a:t> </a:t>
            </a:r>
            <a:r>
              <a:rPr lang="en-US" sz="2799" dirty="0" err="1">
                <a:solidFill>
                  <a:srgbClr val="000000"/>
                </a:solidFill>
                <a:latin typeface="ไอติม"/>
                <a:ea typeface="ไอติม"/>
                <a:cs typeface="ไอติม"/>
                <a:sym typeface="ไอติม"/>
              </a:rPr>
              <a:t>chùa</a:t>
            </a:r>
            <a:r>
              <a:rPr lang="en-US" sz="2799" dirty="0">
                <a:solidFill>
                  <a:srgbClr val="000000"/>
                </a:solidFill>
                <a:latin typeface="ไอติม"/>
                <a:ea typeface="ไอติม"/>
                <a:cs typeface="ไอติม"/>
                <a:sym typeface="ไอติม"/>
              </a:rPr>
              <a:t> </a:t>
            </a:r>
            <a:r>
              <a:rPr lang="en-US" sz="2799" dirty="0" err="1">
                <a:solidFill>
                  <a:srgbClr val="000000"/>
                </a:solidFill>
                <a:latin typeface="ไอติม"/>
                <a:ea typeface="ไอติม"/>
                <a:cs typeface="ไอติม"/>
                <a:sym typeface="ไอติม"/>
              </a:rPr>
              <a:t>mặc</a:t>
            </a:r>
            <a:r>
              <a:rPr lang="en-US" sz="2799" dirty="0">
                <a:solidFill>
                  <a:srgbClr val="000000"/>
                </a:solidFill>
                <a:latin typeface="ไอติม"/>
                <a:ea typeface="ไอติม"/>
                <a:cs typeface="ไอติม"/>
                <a:sym typeface="ไอติม"/>
              </a:rPr>
              <a:t> </a:t>
            </a:r>
            <a:r>
              <a:rPr lang="en-US" sz="2799" dirty="0" err="1">
                <a:solidFill>
                  <a:srgbClr val="000000"/>
                </a:solidFill>
                <a:latin typeface="ไอติม"/>
                <a:ea typeface="ไอติม"/>
                <a:cs typeface="ไอติม"/>
                <a:sym typeface="ไอติม"/>
              </a:rPr>
              <a:t>áo</a:t>
            </a:r>
            <a:r>
              <a:rPr lang="en-US" sz="2799" dirty="0">
                <a:solidFill>
                  <a:srgbClr val="000000"/>
                </a:solidFill>
                <a:latin typeface="ไอติม"/>
                <a:ea typeface="ไอติม"/>
                <a:cs typeface="ไอติม"/>
                <a:sym typeface="ไอติม"/>
              </a:rPr>
              <a:t> </a:t>
            </a:r>
            <a:r>
              <a:rPr lang="en-US" sz="2799" dirty="0" err="1">
                <a:solidFill>
                  <a:srgbClr val="000000"/>
                </a:solidFill>
                <a:latin typeface="ไอติม"/>
                <a:ea typeface="ไอติม"/>
                <a:cs typeface="ไอติม"/>
                <a:sym typeface="ไอติม"/>
              </a:rPr>
              <a:t>có</a:t>
            </a:r>
            <a:r>
              <a:rPr lang="en-US" sz="2799" dirty="0">
                <a:solidFill>
                  <a:srgbClr val="000000"/>
                </a:solidFill>
                <a:latin typeface="ไอติม"/>
                <a:ea typeface="ไอติม"/>
                <a:cs typeface="ไอติม"/>
                <a:sym typeface="ไอติม"/>
              </a:rPr>
              <a:t> </a:t>
            </a:r>
            <a:r>
              <a:rPr lang="en-US" sz="2799" dirty="0" err="1">
                <a:solidFill>
                  <a:srgbClr val="000000"/>
                </a:solidFill>
                <a:latin typeface="ไอติม"/>
                <a:ea typeface="ไอติม"/>
                <a:cs typeface="ไอติม"/>
                <a:sym typeface="ไอติม"/>
              </a:rPr>
              <a:t>màu</a:t>
            </a:r>
            <a:r>
              <a:rPr lang="en-US" sz="2799" dirty="0">
                <a:solidFill>
                  <a:srgbClr val="000000"/>
                </a:solidFill>
                <a:latin typeface="ไอติม"/>
                <a:ea typeface="ไอติม"/>
                <a:cs typeface="ไอติม"/>
                <a:sym typeface="ไอติม"/>
              </a:rPr>
              <a:t> </a:t>
            </a:r>
            <a:r>
              <a:rPr lang="en-US" sz="2799" dirty="0" err="1">
                <a:solidFill>
                  <a:srgbClr val="000000"/>
                </a:solidFill>
                <a:latin typeface="ไอติม"/>
                <a:ea typeface="ไอติม"/>
                <a:cs typeface="ไอติม"/>
                <a:sym typeface="ไอติม"/>
              </a:rPr>
              <a:t>đỏ</a:t>
            </a:r>
            <a:endParaRPr lang="en-US" sz="2799" dirty="0">
              <a:solidFill>
                <a:srgbClr val="000000"/>
              </a:solidFill>
              <a:latin typeface="ไอติม"/>
              <a:ea typeface="ไอติม"/>
              <a:cs typeface="ไอติม"/>
              <a:sym typeface="ไอติม"/>
            </a:endParaRPr>
          </a:p>
        </p:txBody>
      </p:sp>
      <p:sp>
        <p:nvSpPr>
          <p:cNvPr id="35" name="TextBox 35"/>
          <p:cNvSpPr txBox="1"/>
          <p:nvPr/>
        </p:nvSpPr>
        <p:spPr>
          <a:xfrm>
            <a:off x="2410096" y="5443026"/>
            <a:ext cx="5809582" cy="847725"/>
          </a:xfrm>
          <a:prstGeom prst="rect">
            <a:avLst/>
          </a:prstGeom>
        </p:spPr>
        <p:txBody>
          <a:bodyPr lIns="0" tIns="0" rIns="0" bIns="0" rtlCol="0" anchor="t">
            <a:spAutoFit/>
          </a:bodyPr>
          <a:lstStyle/>
          <a:p>
            <a:pPr algn="l">
              <a:lnSpc>
                <a:spcPts val="3359"/>
              </a:lnSpc>
            </a:pPr>
            <a:r>
              <a:rPr lang="en-US" sz="2799">
                <a:solidFill>
                  <a:srgbClr val="000000"/>
                </a:solidFill>
                <a:latin typeface="ไอติม"/>
                <a:ea typeface="ไอติม"/>
                <a:cs typeface="ไอติม"/>
                <a:sym typeface="ไอติม"/>
              </a:rPr>
              <a:t>Mẫu Thượng Ngàn - trong đền chùa mặc áo có màu xanh </a:t>
            </a:r>
          </a:p>
        </p:txBody>
      </p:sp>
      <p:sp>
        <p:nvSpPr>
          <p:cNvPr id="36" name="TextBox 36"/>
          <p:cNvSpPr txBox="1"/>
          <p:nvPr/>
        </p:nvSpPr>
        <p:spPr>
          <a:xfrm>
            <a:off x="2405847" y="6812728"/>
            <a:ext cx="5809582" cy="847725"/>
          </a:xfrm>
          <a:prstGeom prst="rect">
            <a:avLst/>
          </a:prstGeom>
        </p:spPr>
        <p:txBody>
          <a:bodyPr lIns="0" tIns="0" rIns="0" bIns="0" rtlCol="0" anchor="t">
            <a:spAutoFit/>
          </a:bodyPr>
          <a:lstStyle/>
          <a:p>
            <a:pPr algn="l">
              <a:lnSpc>
                <a:spcPts val="3359"/>
              </a:lnSpc>
            </a:pPr>
            <a:r>
              <a:rPr lang="en-US" sz="2799">
                <a:solidFill>
                  <a:srgbClr val="000000"/>
                </a:solidFill>
                <a:latin typeface="ไอติม"/>
                <a:ea typeface="ไอติม"/>
                <a:cs typeface="ไอติม"/>
                <a:sym typeface="ไอติม"/>
              </a:rPr>
              <a:t>Mẫu Thoải - thường mặc đồ màu trắng </a:t>
            </a:r>
          </a:p>
        </p:txBody>
      </p:sp>
      <p:sp>
        <p:nvSpPr>
          <p:cNvPr id="37" name="TextBox 37"/>
          <p:cNvSpPr txBox="1"/>
          <p:nvPr/>
        </p:nvSpPr>
        <p:spPr>
          <a:xfrm>
            <a:off x="1186909" y="713433"/>
            <a:ext cx="8558374" cy="1769666"/>
          </a:xfrm>
          <a:prstGeom prst="rect">
            <a:avLst/>
          </a:prstGeom>
        </p:spPr>
        <p:txBody>
          <a:bodyPr lIns="0" tIns="0" rIns="0" bIns="0" rtlCol="0" anchor="t">
            <a:spAutoFit/>
          </a:bodyPr>
          <a:lstStyle/>
          <a:p>
            <a:pPr algn="ctr">
              <a:lnSpc>
                <a:spcPts val="6929"/>
              </a:lnSpc>
            </a:pPr>
            <a:r>
              <a:rPr lang="en-US" sz="5774" spc="173">
                <a:solidFill>
                  <a:srgbClr val="FFB600"/>
                </a:solidFill>
                <a:latin typeface="ไอติม"/>
                <a:ea typeface="ไอติม"/>
                <a:cs typeface="ไอติม"/>
                <a:sym typeface="ไอติม"/>
              </a:rPr>
              <a:t>Hầu đồng không phải Phật giáo!</a:t>
            </a:r>
          </a:p>
        </p:txBody>
      </p:sp>
      <p:sp>
        <p:nvSpPr>
          <p:cNvPr id="38" name="TextBox 38"/>
          <p:cNvSpPr txBox="1"/>
          <p:nvPr/>
        </p:nvSpPr>
        <p:spPr>
          <a:xfrm>
            <a:off x="1240686" y="4306550"/>
            <a:ext cx="777039" cy="428625"/>
          </a:xfrm>
          <a:prstGeom prst="rect">
            <a:avLst/>
          </a:prstGeom>
        </p:spPr>
        <p:txBody>
          <a:bodyPr lIns="0" tIns="0" rIns="0" bIns="0" rtlCol="0" anchor="t">
            <a:spAutoFit/>
          </a:bodyPr>
          <a:lstStyle/>
          <a:p>
            <a:pPr algn="ctr">
              <a:lnSpc>
                <a:spcPts val="3359"/>
              </a:lnSpc>
            </a:pPr>
            <a:r>
              <a:rPr lang="en-US" sz="2799" spc="83" dirty="0">
                <a:solidFill>
                  <a:srgbClr val="FFB600"/>
                </a:solidFill>
                <a:latin typeface="ไอติม"/>
                <a:ea typeface="ไอติม"/>
                <a:cs typeface="ไอติม"/>
                <a:sym typeface="ไอติม"/>
              </a:rPr>
              <a:t>01.</a:t>
            </a:r>
          </a:p>
        </p:txBody>
      </p:sp>
      <p:sp>
        <p:nvSpPr>
          <p:cNvPr id="39" name="TextBox 39"/>
          <p:cNvSpPr txBox="1"/>
          <p:nvPr/>
        </p:nvSpPr>
        <p:spPr>
          <a:xfrm>
            <a:off x="1209899" y="5558120"/>
            <a:ext cx="777039" cy="428625"/>
          </a:xfrm>
          <a:prstGeom prst="rect">
            <a:avLst/>
          </a:prstGeom>
        </p:spPr>
        <p:txBody>
          <a:bodyPr lIns="0" tIns="0" rIns="0" bIns="0" rtlCol="0" anchor="t">
            <a:spAutoFit/>
          </a:bodyPr>
          <a:lstStyle/>
          <a:p>
            <a:pPr algn="ctr">
              <a:lnSpc>
                <a:spcPts val="3359"/>
              </a:lnSpc>
            </a:pPr>
            <a:r>
              <a:rPr lang="en-US" sz="2799" spc="83">
                <a:solidFill>
                  <a:srgbClr val="FFB600"/>
                </a:solidFill>
                <a:latin typeface="ไอติม"/>
                <a:ea typeface="ไอติม"/>
                <a:cs typeface="ไอติม"/>
                <a:sym typeface="ไอติม"/>
              </a:rPr>
              <a:t>02.</a:t>
            </a:r>
          </a:p>
        </p:txBody>
      </p:sp>
      <p:sp>
        <p:nvSpPr>
          <p:cNvPr id="40" name="TextBox 40"/>
          <p:cNvSpPr txBox="1"/>
          <p:nvPr/>
        </p:nvSpPr>
        <p:spPr>
          <a:xfrm>
            <a:off x="1186909" y="6979717"/>
            <a:ext cx="777039" cy="428625"/>
          </a:xfrm>
          <a:prstGeom prst="rect">
            <a:avLst/>
          </a:prstGeom>
        </p:spPr>
        <p:txBody>
          <a:bodyPr lIns="0" tIns="0" rIns="0" bIns="0" rtlCol="0" anchor="t">
            <a:spAutoFit/>
          </a:bodyPr>
          <a:lstStyle/>
          <a:p>
            <a:pPr algn="ctr">
              <a:lnSpc>
                <a:spcPts val="3359"/>
              </a:lnSpc>
            </a:pPr>
            <a:r>
              <a:rPr lang="en-US" sz="2799" spc="83">
                <a:solidFill>
                  <a:srgbClr val="FFB600"/>
                </a:solidFill>
                <a:latin typeface="ไอติม"/>
                <a:ea typeface="ไอติม"/>
                <a:cs typeface="ไอติม"/>
                <a:sym typeface="ไอติม"/>
              </a:rPr>
              <a:t>03.</a:t>
            </a: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3805"/>
        </a:solidFill>
        <a:effectLst/>
      </p:bgPr>
    </p:bg>
    <p:spTree>
      <p:nvGrpSpPr>
        <p:cNvPr id="1" name=""/>
        <p:cNvGrpSpPr/>
        <p:nvPr/>
      </p:nvGrpSpPr>
      <p:grpSpPr>
        <a:xfrm>
          <a:off x="0" y="0"/>
          <a:ext cx="0" cy="0"/>
          <a:chOff x="0" y="0"/>
          <a:chExt cx="0" cy="0"/>
        </a:xfrm>
      </p:grpSpPr>
      <p:grpSp>
        <p:nvGrpSpPr>
          <p:cNvPr id="2" name="Group 2"/>
          <p:cNvGrpSpPr/>
          <p:nvPr/>
        </p:nvGrpSpPr>
        <p:grpSpPr>
          <a:xfrm>
            <a:off x="-1081437" y="0"/>
            <a:ext cx="20574000" cy="10287000"/>
            <a:chOff x="0" y="0"/>
            <a:chExt cx="27432000"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1225685" y="2819540"/>
            <a:ext cx="21132713" cy="8733241"/>
          </a:xfrm>
          <a:custGeom>
            <a:avLst/>
            <a:gdLst/>
            <a:ahLst/>
            <a:cxnLst/>
            <a:rect l="l" t="t" r="r" b="b"/>
            <a:pathLst>
              <a:path w="21132713" h="8733241">
                <a:moveTo>
                  <a:pt x="0" y="0"/>
                </a:moveTo>
                <a:lnTo>
                  <a:pt x="21132713" y="0"/>
                </a:lnTo>
                <a:lnTo>
                  <a:pt x="21132713" y="8733240"/>
                </a:lnTo>
                <a:lnTo>
                  <a:pt x="0" y="8733240"/>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6505056" y="1984593"/>
            <a:ext cx="10169348" cy="6317813"/>
            <a:chOff x="0" y="0"/>
            <a:chExt cx="2678347" cy="1663951"/>
          </a:xfrm>
        </p:grpSpPr>
        <p:sp>
          <p:nvSpPr>
            <p:cNvPr id="7" name="Freeform 7"/>
            <p:cNvSpPr/>
            <p:nvPr/>
          </p:nvSpPr>
          <p:spPr>
            <a:xfrm>
              <a:off x="0" y="0"/>
              <a:ext cx="2678347" cy="1663951"/>
            </a:xfrm>
            <a:custGeom>
              <a:avLst/>
              <a:gdLst/>
              <a:ahLst/>
              <a:cxnLst/>
              <a:rect l="l" t="t" r="r" b="b"/>
              <a:pathLst>
                <a:path w="2678347" h="1663951">
                  <a:moveTo>
                    <a:pt x="38826" y="0"/>
                  </a:moveTo>
                  <a:lnTo>
                    <a:pt x="2639520" y="0"/>
                  </a:lnTo>
                  <a:cubicBezTo>
                    <a:pt x="2649818" y="0"/>
                    <a:pt x="2659693" y="4091"/>
                    <a:pt x="2666975" y="11372"/>
                  </a:cubicBezTo>
                  <a:cubicBezTo>
                    <a:pt x="2674256" y="18653"/>
                    <a:pt x="2678347" y="28529"/>
                    <a:pt x="2678347" y="38826"/>
                  </a:cubicBezTo>
                  <a:lnTo>
                    <a:pt x="2678347" y="1625124"/>
                  </a:lnTo>
                  <a:cubicBezTo>
                    <a:pt x="2678347" y="1646568"/>
                    <a:pt x="2660964" y="1663951"/>
                    <a:pt x="2639520" y="1663951"/>
                  </a:cubicBezTo>
                  <a:lnTo>
                    <a:pt x="38826" y="1663951"/>
                  </a:lnTo>
                  <a:cubicBezTo>
                    <a:pt x="17383" y="1663951"/>
                    <a:pt x="0" y="1646568"/>
                    <a:pt x="0" y="1625124"/>
                  </a:cubicBezTo>
                  <a:lnTo>
                    <a:pt x="0" y="38826"/>
                  </a:lnTo>
                  <a:cubicBezTo>
                    <a:pt x="0" y="17383"/>
                    <a:pt x="17383" y="0"/>
                    <a:pt x="38826" y="0"/>
                  </a:cubicBezTo>
                  <a:close/>
                </a:path>
              </a:pathLst>
            </a:custGeom>
            <a:solidFill>
              <a:srgbClr val="FFF3E2"/>
            </a:solidFill>
          </p:spPr>
          <p:txBody>
            <a:bodyPr/>
            <a:lstStyle/>
            <a:p>
              <a:endParaRPr lang="en-US"/>
            </a:p>
          </p:txBody>
        </p:sp>
        <p:sp>
          <p:nvSpPr>
            <p:cNvPr id="8" name="TextBox 8"/>
            <p:cNvSpPr txBox="1"/>
            <p:nvPr/>
          </p:nvSpPr>
          <p:spPr>
            <a:xfrm>
              <a:off x="0" y="-9525"/>
              <a:ext cx="2678347" cy="1673476"/>
            </a:xfrm>
            <a:prstGeom prst="rect">
              <a:avLst/>
            </a:prstGeom>
          </p:spPr>
          <p:txBody>
            <a:bodyPr lIns="50800" tIns="50800" rIns="50800" bIns="50800" rtlCol="0" anchor="ctr"/>
            <a:lstStyle/>
            <a:p>
              <a:pPr algn="ctr">
                <a:lnSpc>
                  <a:spcPts val="2880"/>
                </a:lnSpc>
              </a:pPr>
              <a:endParaRPr/>
            </a:p>
          </p:txBody>
        </p:sp>
      </p:grpSp>
      <p:sp>
        <p:nvSpPr>
          <p:cNvPr id="9" name="Freeform 9"/>
          <p:cNvSpPr/>
          <p:nvPr/>
        </p:nvSpPr>
        <p:spPr>
          <a:xfrm>
            <a:off x="8983910" y="4436853"/>
            <a:ext cx="4250640" cy="331317"/>
          </a:xfrm>
          <a:custGeom>
            <a:avLst/>
            <a:gdLst/>
            <a:ahLst/>
            <a:cxnLst/>
            <a:rect l="l" t="t" r="r" b="b"/>
            <a:pathLst>
              <a:path w="4250640" h="331317">
                <a:moveTo>
                  <a:pt x="0" y="0"/>
                </a:moveTo>
                <a:lnTo>
                  <a:pt x="4250640" y="0"/>
                </a:lnTo>
                <a:lnTo>
                  <a:pt x="4250640" y="331317"/>
                </a:lnTo>
                <a:lnTo>
                  <a:pt x="0" y="3313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906045" y="4758645"/>
            <a:ext cx="8676742" cy="3239356"/>
          </a:xfrm>
          <a:prstGeom prst="rect">
            <a:avLst/>
          </a:prstGeom>
        </p:spPr>
        <p:txBody>
          <a:bodyPr lIns="0" tIns="0" rIns="0" bIns="0" rtlCol="0" anchor="t">
            <a:spAutoFit/>
          </a:bodyPr>
          <a:lstStyle/>
          <a:p>
            <a:pPr marL="656698" lvl="1" indent="-328349" algn="ctr">
              <a:lnSpc>
                <a:spcPts val="3650"/>
              </a:lnSpc>
              <a:buAutoNum type="arabicPeriod"/>
            </a:pPr>
            <a:r>
              <a:rPr lang="en-US" sz="3041">
                <a:solidFill>
                  <a:srgbClr val="000000"/>
                </a:solidFill>
                <a:latin typeface="ไอติม"/>
                <a:ea typeface="ไอติม"/>
                <a:cs typeface="ไอติม"/>
                <a:sym typeface="ไอติม"/>
              </a:rPr>
              <a:t>Lễ vật: Lễ vật trình đồng được trình bày trên một kỷ tháp hình chữ nhật, kê chính giữa và gồm chén, đũa bạc, đĩa và cốc pha lê.</a:t>
            </a:r>
          </a:p>
          <a:p>
            <a:pPr marL="656698" lvl="1" indent="-328349" algn="ctr">
              <a:lnSpc>
                <a:spcPts val="3650"/>
              </a:lnSpc>
              <a:buAutoNum type="arabicPeriod"/>
            </a:pPr>
            <a:r>
              <a:rPr lang="en-US" sz="3041">
                <a:solidFill>
                  <a:srgbClr val="000000"/>
                </a:solidFill>
                <a:latin typeface="ไอติม"/>
                <a:ea typeface="ไอติม"/>
                <a:cs typeface="ไอติม"/>
                <a:sym typeface="ไอติม"/>
              </a:rPr>
              <a:t>Dàn nhạc: Thường đi kèm với một buổi hầu đồng sẽ có một dàn nhạc gồm: 01 đàn nguyệt, 01 đàn nhị, 01 sáo, 01 trống lớn, 01 trống nhỏ, 01 cảnh đôi, 01 phách.</a:t>
            </a:r>
          </a:p>
        </p:txBody>
      </p:sp>
      <p:sp>
        <p:nvSpPr>
          <p:cNvPr id="11" name="TextBox 11"/>
          <p:cNvSpPr txBox="1"/>
          <p:nvPr/>
        </p:nvSpPr>
        <p:spPr>
          <a:xfrm>
            <a:off x="6906045" y="2214683"/>
            <a:ext cx="8406370" cy="1976457"/>
          </a:xfrm>
          <a:prstGeom prst="rect">
            <a:avLst/>
          </a:prstGeom>
        </p:spPr>
        <p:txBody>
          <a:bodyPr lIns="0" tIns="0" rIns="0" bIns="0" rtlCol="0" anchor="t">
            <a:spAutoFit/>
          </a:bodyPr>
          <a:lstStyle/>
          <a:p>
            <a:pPr algn="ctr">
              <a:lnSpc>
                <a:spcPts val="7781"/>
              </a:lnSpc>
            </a:pPr>
            <a:r>
              <a:rPr lang="en-US" sz="6484" spc="194">
                <a:solidFill>
                  <a:srgbClr val="FFB600"/>
                </a:solidFill>
                <a:latin typeface="ไอติม"/>
                <a:ea typeface="ไอติม"/>
                <a:cs typeface="ไอติม"/>
                <a:sym typeface="ไอติม"/>
              </a:rPr>
              <a:t>Quy tắc, luật lệ khi hầu đồng</a:t>
            </a:r>
          </a:p>
        </p:txBody>
      </p:sp>
      <p:sp>
        <p:nvSpPr>
          <p:cNvPr id="12" name="Freeform 12"/>
          <p:cNvSpPr/>
          <p:nvPr/>
        </p:nvSpPr>
        <p:spPr>
          <a:xfrm flipH="1">
            <a:off x="13130989" y="-2105874"/>
            <a:ext cx="5942807" cy="6297014"/>
          </a:xfrm>
          <a:custGeom>
            <a:avLst/>
            <a:gdLst/>
            <a:ahLst/>
            <a:cxnLst/>
            <a:rect l="l" t="t" r="r" b="b"/>
            <a:pathLst>
              <a:path w="5942807" h="6297014">
                <a:moveTo>
                  <a:pt x="5942807" y="0"/>
                </a:moveTo>
                <a:lnTo>
                  <a:pt x="0" y="0"/>
                </a:lnTo>
                <a:lnTo>
                  <a:pt x="0" y="6297014"/>
                </a:lnTo>
                <a:lnTo>
                  <a:pt x="5942807" y="6297014"/>
                </a:lnTo>
                <a:lnTo>
                  <a:pt x="5942807" y="0"/>
                </a:lnTo>
                <a:close/>
              </a:path>
            </a:pathLst>
          </a:custGeom>
          <a:blipFill>
            <a:blip r:embed="rId7"/>
            <a:stretch>
              <a:fillRect/>
            </a:stretch>
          </a:blipFill>
        </p:spPr>
        <p:txBody>
          <a:bodyPr/>
          <a:lstStyle/>
          <a:p>
            <a:endParaRPr lang="en-US"/>
          </a:p>
        </p:txBody>
      </p:sp>
      <p:sp>
        <p:nvSpPr>
          <p:cNvPr id="13" name="Freeform 13"/>
          <p:cNvSpPr/>
          <p:nvPr/>
        </p:nvSpPr>
        <p:spPr>
          <a:xfrm>
            <a:off x="7201992" y="0"/>
            <a:ext cx="2258709" cy="3024213"/>
          </a:xfrm>
          <a:custGeom>
            <a:avLst/>
            <a:gdLst/>
            <a:ahLst/>
            <a:cxnLst/>
            <a:rect l="l" t="t" r="r" b="b"/>
            <a:pathLst>
              <a:path w="2258709" h="3024213">
                <a:moveTo>
                  <a:pt x="0" y="0"/>
                </a:moveTo>
                <a:lnTo>
                  <a:pt x="2258709" y="0"/>
                </a:lnTo>
                <a:lnTo>
                  <a:pt x="2258709" y="3024213"/>
                </a:lnTo>
                <a:lnTo>
                  <a:pt x="0" y="3024213"/>
                </a:lnTo>
                <a:lnTo>
                  <a:pt x="0" y="0"/>
                </a:lnTo>
                <a:close/>
              </a:path>
            </a:pathLst>
          </a:custGeom>
          <a:blipFill>
            <a:blip r:embed="rId8"/>
            <a:stretch>
              <a:fillRect/>
            </a:stretch>
          </a:blipFill>
        </p:spPr>
        <p:txBody>
          <a:bodyPr/>
          <a:lstStyle/>
          <a:p>
            <a:endParaRPr lang="en-US"/>
          </a:p>
        </p:txBody>
      </p:sp>
      <p:sp>
        <p:nvSpPr>
          <p:cNvPr id="14" name="Freeform 14"/>
          <p:cNvSpPr/>
          <p:nvPr/>
        </p:nvSpPr>
        <p:spPr>
          <a:xfrm>
            <a:off x="15180926" y="7017000"/>
            <a:ext cx="4311637" cy="2570814"/>
          </a:xfrm>
          <a:custGeom>
            <a:avLst/>
            <a:gdLst/>
            <a:ahLst/>
            <a:cxnLst/>
            <a:rect l="l" t="t" r="r" b="b"/>
            <a:pathLst>
              <a:path w="4311637" h="2570814">
                <a:moveTo>
                  <a:pt x="0" y="0"/>
                </a:moveTo>
                <a:lnTo>
                  <a:pt x="4311637" y="0"/>
                </a:lnTo>
                <a:lnTo>
                  <a:pt x="4311637" y="2570813"/>
                </a:lnTo>
                <a:lnTo>
                  <a:pt x="0" y="2570813"/>
                </a:lnTo>
                <a:lnTo>
                  <a:pt x="0" y="0"/>
                </a:lnTo>
                <a:close/>
              </a:path>
            </a:pathLst>
          </a:custGeom>
          <a:blipFill>
            <a:blip r:embed="rId9"/>
            <a:stretch>
              <a:fillRect/>
            </a:stretch>
          </a:blipFill>
        </p:spPr>
        <p:txBody>
          <a:bodyPr/>
          <a:lstStyle/>
          <a:p>
            <a:endParaRPr lang="en-US"/>
          </a:p>
        </p:txBody>
      </p:sp>
      <p:sp>
        <p:nvSpPr>
          <p:cNvPr id="15" name="Freeform 15"/>
          <p:cNvSpPr/>
          <p:nvPr/>
        </p:nvSpPr>
        <p:spPr>
          <a:xfrm>
            <a:off x="403480" y="864911"/>
            <a:ext cx="5836762" cy="8557178"/>
          </a:xfrm>
          <a:custGeom>
            <a:avLst/>
            <a:gdLst/>
            <a:ahLst/>
            <a:cxnLst/>
            <a:rect l="l" t="t" r="r" b="b"/>
            <a:pathLst>
              <a:path w="5836762" h="8557178">
                <a:moveTo>
                  <a:pt x="0" y="0"/>
                </a:moveTo>
                <a:lnTo>
                  <a:pt x="5836762" y="0"/>
                </a:lnTo>
                <a:lnTo>
                  <a:pt x="5836762" y="8557178"/>
                </a:lnTo>
                <a:lnTo>
                  <a:pt x="0" y="8557178"/>
                </a:lnTo>
                <a:lnTo>
                  <a:pt x="0" y="0"/>
                </a:lnTo>
                <a:close/>
              </a:path>
            </a:pathLst>
          </a:custGeom>
          <a:blipFill>
            <a:blip r:embed="rId10"/>
            <a:stretch>
              <a:fillRect/>
            </a:stretch>
          </a:blipFill>
        </p:spPr>
        <p:txBody>
          <a:bodyPr/>
          <a:lstStyle/>
          <a:p>
            <a:endParaRPr lang="en-US"/>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3805"/>
        </a:solidFill>
        <a:effectLst/>
      </p:bgPr>
    </p:bg>
    <p:spTree>
      <p:nvGrpSpPr>
        <p:cNvPr id="1" name=""/>
        <p:cNvGrpSpPr/>
        <p:nvPr/>
      </p:nvGrpSpPr>
      <p:grpSpPr>
        <a:xfrm>
          <a:off x="0" y="0"/>
          <a:ext cx="0" cy="0"/>
          <a:chOff x="0" y="0"/>
          <a:chExt cx="0" cy="0"/>
        </a:xfrm>
      </p:grpSpPr>
      <p:grpSp>
        <p:nvGrpSpPr>
          <p:cNvPr id="2" name="Group 2"/>
          <p:cNvGrpSpPr/>
          <p:nvPr/>
        </p:nvGrpSpPr>
        <p:grpSpPr>
          <a:xfrm>
            <a:off x="-1081437" y="0"/>
            <a:ext cx="20574000" cy="10287000"/>
            <a:chOff x="0" y="0"/>
            <a:chExt cx="27432000"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1225685" y="2819540"/>
            <a:ext cx="21132713" cy="8733241"/>
          </a:xfrm>
          <a:custGeom>
            <a:avLst/>
            <a:gdLst/>
            <a:ahLst/>
            <a:cxnLst/>
            <a:rect l="l" t="t" r="r" b="b"/>
            <a:pathLst>
              <a:path w="21132713" h="8733241">
                <a:moveTo>
                  <a:pt x="0" y="0"/>
                </a:moveTo>
                <a:lnTo>
                  <a:pt x="21132713" y="0"/>
                </a:lnTo>
                <a:lnTo>
                  <a:pt x="21132713" y="8733240"/>
                </a:lnTo>
                <a:lnTo>
                  <a:pt x="0" y="8733240"/>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6505056" y="1984593"/>
            <a:ext cx="11045271" cy="6317813"/>
            <a:chOff x="0" y="0"/>
            <a:chExt cx="2909043" cy="1663951"/>
          </a:xfrm>
        </p:grpSpPr>
        <p:sp>
          <p:nvSpPr>
            <p:cNvPr id="7" name="Freeform 7"/>
            <p:cNvSpPr/>
            <p:nvPr/>
          </p:nvSpPr>
          <p:spPr>
            <a:xfrm>
              <a:off x="0" y="0"/>
              <a:ext cx="2909043" cy="1663951"/>
            </a:xfrm>
            <a:custGeom>
              <a:avLst/>
              <a:gdLst/>
              <a:ahLst/>
              <a:cxnLst/>
              <a:rect l="l" t="t" r="r" b="b"/>
              <a:pathLst>
                <a:path w="2909043" h="1663951">
                  <a:moveTo>
                    <a:pt x="35747" y="0"/>
                  </a:moveTo>
                  <a:lnTo>
                    <a:pt x="2873295" y="0"/>
                  </a:lnTo>
                  <a:cubicBezTo>
                    <a:pt x="2893038" y="0"/>
                    <a:pt x="2909043" y="16005"/>
                    <a:pt x="2909043" y="35747"/>
                  </a:cubicBezTo>
                  <a:lnTo>
                    <a:pt x="2909043" y="1628204"/>
                  </a:lnTo>
                  <a:cubicBezTo>
                    <a:pt x="2909043" y="1647946"/>
                    <a:pt x="2893038" y="1663951"/>
                    <a:pt x="2873295" y="1663951"/>
                  </a:cubicBezTo>
                  <a:lnTo>
                    <a:pt x="35747" y="1663951"/>
                  </a:lnTo>
                  <a:cubicBezTo>
                    <a:pt x="16005" y="1663951"/>
                    <a:pt x="0" y="1647946"/>
                    <a:pt x="0" y="1628204"/>
                  </a:cubicBezTo>
                  <a:lnTo>
                    <a:pt x="0" y="35747"/>
                  </a:lnTo>
                  <a:cubicBezTo>
                    <a:pt x="0" y="16005"/>
                    <a:pt x="16005" y="0"/>
                    <a:pt x="35747" y="0"/>
                  </a:cubicBezTo>
                  <a:close/>
                </a:path>
              </a:pathLst>
            </a:custGeom>
            <a:solidFill>
              <a:srgbClr val="FFF3E2"/>
            </a:solidFill>
          </p:spPr>
          <p:txBody>
            <a:bodyPr/>
            <a:lstStyle/>
            <a:p>
              <a:endParaRPr lang="en-US"/>
            </a:p>
          </p:txBody>
        </p:sp>
        <p:sp>
          <p:nvSpPr>
            <p:cNvPr id="8" name="TextBox 8"/>
            <p:cNvSpPr txBox="1"/>
            <p:nvPr/>
          </p:nvSpPr>
          <p:spPr>
            <a:xfrm>
              <a:off x="0" y="-9525"/>
              <a:ext cx="2909043" cy="1673476"/>
            </a:xfrm>
            <a:prstGeom prst="rect">
              <a:avLst/>
            </a:prstGeom>
          </p:spPr>
          <p:txBody>
            <a:bodyPr lIns="50800" tIns="50800" rIns="50800" bIns="50800" rtlCol="0" anchor="ctr"/>
            <a:lstStyle/>
            <a:p>
              <a:pPr algn="ctr">
                <a:lnSpc>
                  <a:spcPts val="2880"/>
                </a:lnSpc>
              </a:pPr>
              <a:endParaRPr/>
            </a:p>
          </p:txBody>
        </p:sp>
      </p:grpSp>
      <p:sp>
        <p:nvSpPr>
          <p:cNvPr id="9" name="Freeform 9"/>
          <p:cNvSpPr/>
          <p:nvPr/>
        </p:nvSpPr>
        <p:spPr>
          <a:xfrm>
            <a:off x="9902371" y="4434916"/>
            <a:ext cx="4250640" cy="331317"/>
          </a:xfrm>
          <a:custGeom>
            <a:avLst/>
            <a:gdLst/>
            <a:ahLst/>
            <a:cxnLst/>
            <a:rect l="l" t="t" r="r" b="b"/>
            <a:pathLst>
              <a:path w="4250640" h="331317">
                <a:moveTo>
                  <a:pt x="0" y="0"/>
                </a:moveTo>
                <a:lnTo>
                  <a:pt x="4250640" y="0"/>
                </a:lnTo>
                <a:lnTo>
                  <a:pt x="4250640" y="331318"/>
                </a:lnTo>
                <a:lnTo>
                  <a:pt x="0" y="3313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8176648" y="5004359"/>
            <a:ext cx="7702086" cy="2466975"/>
          </a:xfrm>
          <a:prstGeom prst="rect">
            <a:avLst/>
          </a:prstGeom>
        </p:spPr>
        <p:txBody>
          <a:bodyPr lIns="0" tIns="0" rIns="0" bIns="0" rtlCol="0" anchor="t">
            <a:spAutoFit/>
          </a:bodyPr>
          <a:lstStyle/>
          <a:p>
            <a:pPr algn="ctr">
              <a:lnSpc>
                <a:spcPts val="3240"/>
              </a:lnSpc>
            </a:pPr>
            <a:r>
              <a:rPr lang="en-US" sz="2700">
                <a:solidFill>
                  <a:srgbClr val="000000"/>
                </a:solidFill>
                <a:latin typeface="ไอติม"/>
                <a:ea typeface="ไอติม"/>
                <a:cs typeface="ไอติม"/>
                <a:sym typeface="ไอติม"/>
              </a:rPr>
              <a:t>3. Trang phục: Theo dân gian, thường hầu đồng sẽ có 36 giá đồng tương ứng với 36 vị thánh. Và tương đương với bao nhiêu giá đồng thì sẽ có bấy nhiêu bộ trang phục. </a:t>
            </a:r>
          </a:p>
          <a:p>
            <a:pPr algn="ctr">
              <a:lnSpc>
                <a:spcPts val="3240"/>
              </a:lnSpc>
            </a:pPr>
            <a:r>
              <a:rPr lang="en-US" sz="2700">
                <a:solidFill>
                  <a:srgbClr val="000000"/>
                </a:solidFill>
                <a:latin typeface="ไอติม"/>
                <a:ea typeface="ไอติม"/>
                <a:cs typeface="ไอติม"/>
                <a:sym typeface="ไอติม"/>
              </a:rPr>
              <a:t>4. Các ông/bà đồng thường nhảy múa, ban lộc, phán truyền thông qua tiếng hát văn và nhạc cung đình.</a:t>
            </a:r>
          </a:p>
        </p:txBody>
      </p:sp>
      <p:sp>
        <p:nvSpPr>
          <p:cNvPr id="11" name="TextBox 11"/>
          <p:cNvSpPr txBox="1"/>
          <p:nvPr/>
        </p:nvSpPr>
        <p:spPr>
          <a:xfrm>
            <a:off x="8693109" y="2810015"/>
            <a:ext cx="6669164" cy="1381125"/>
          </a:xfrm>
          <a:prstGeom prst="rect">
            <a:avLst/>
          </a:prstGeom>
        </p:spPr>
        <p:txBody>
          <a:bodyPr lIns="0" tIns="0" rIns="0" bIns="0" rtlCol="0" anchor="t">
            <a:spAutoFit/>
          </a:bodyPr>
          <a:lstStyle/>
          <a:p>
            <a:pPr algn="ctr">
              <a:lnSpc>
                <a:spcPts val="5400"/>
              </a:lnSpc>
            </a:pPr>
            <a:r>
              <a:rPr lang="en-US" sz="4500" spc="135">
                <a:solidFill>
                  <a:srgbClr val="FFB600"/>
                </a:solidFill>
                <a:latin typeface="ไอติม"/>
                <a:ea typeface="ไอติม"/>
                <a:cs typeface="ไอติม"/>
                <a:sym typeface="ไอติม"/>
              </a:rPr>
              <a:t>Quy tắc, luật lệ khi hầu đồng</a:t>
            </a:r>
          </a:p>
        </p:txBody>
      </p:sp>
      <p:sp>
        <p:nvSpPr>
          <p:cNvPr id="12" name="Freeform 12"/>
          <p:cNvSpPr/>
          <p:nvPr/>
        </p:nvSpPr>
        <p:spPr>
          <a:xfrm flipH="1">
            <a:off x="13130989" y="-2105874"/>
            <a:ext cx="5942807" cy="6297014"/>
          </a:xfrm>
          <a:custGeom>
            <a:avLst/>
            <a:gdLst/>
            <a:ahLst/>
            <a:cxnLst/>
            <a:rect l="l" t="t" r="r" b="b"/>
            <a:pathLst>
              <a:path w="5942807" h="6297014">
                <a:moveTo>
                  <a:pt x="5942807" y="0"/>
                </a:moveTo>
                <a:lnTo>
                  <a:pt x="0" y="0"/>
                </a:lnTo>
                <a:lnTo>
                  <a:pt x="0" y="6297014"/>
                </a:lnTo>
                <a:lnTo>
                  <a:pt x="5942807" y="6297014"/>
                </a:lnTo>
                <a:lnTo>
                  <a:pt x="5942807" y="0"/>
                </a:lnTo>
                <a:close/>
              </a:path>
            </a:pathLst>
          </a:custGeom>
          <a:blipFill>
            <a:blip r:embed="rId7"/>
            <a:stretch>
              <a:fillRect/>
            </a:stretch>
          </a:blipFill>
        </p:spPr>
        <p:txBody>
          <a:bodyPr/>
          <a:lstStyle/>
          <a:p>
            <a:endParaRPr lang="en-US"/>
          </a:p>
        </p:txBody>
      </p:sp>
      <p:sp>
        <p:nvSpPr>
          <p:cNvPr id="13" name="Freeform 13"/>
          <p:cNvSpPr/>
          <p:nvPr/>
        </p:nvSpPr>
        <p:spPr>
          <a:xfrm>
            <a:off x="7201992" y="0"/>
            <a:ext cx="2258709" cy="3024213"/>
          </a:xfrm>
          <a:custGeom>
            <a:avLst/>
            <a:gdLst/>
            <a:ahLst/>
            <a:cxnLst/>
            <a:rect l="l" t="t" r="r" b="b"/>
            <a:pathLst>
              <a:path w="2258709" h="3024213">
                <a:moveTo>
                  <a:pt x="0" y="0"/>
                </a:moveTo>
                <a:lnTo>
                  <a:pt x="2258709" y="0"/>
                </a:lnTo>
                <a:lnTo>
                  <a:pt x="2258709" y="3024213"/>
                </a:lnTo>
                <a:lnTo>
                  <a:pt x="0" y="3024213"/>
                </a:lnTo>
                <a:lnTo>
                  <a:pt x="0" y="0"/>
                </a:lnTo>
                <a:close/>
              </a:path>
            </a:pathLst>
          </a:custGeom>
          <a:blipFill>
            <a:blip r:embed="rId8"/>
            <a:stretch>
              <a:fillRect/>
            </a:stretch>
          </a:blipFill>
        </p:spPr>
        <p:txBody>
          <a:bodyPr/>
          <a:lstStyle/>
          <a:p>
            <a:endParaRPr lang="en-US"/>
          </a:p>
        </p:txBody>
      </p:sp>
      <p:sp>
        <p:nvSpPr>
          <p:cNvPr id="14" name="Freeform 14"/>
          <p:cNvSpPr/>
          <p:nvPr/>
        </p:nvSpPr>
        <p:spPr>
          <a:xfrm>
            <a:off x="15180926" y="7017000"/>
            <a:ext cx="4311637" cy="2570814"/>
          </a:xfrm>
          <a:custGeom>
            <a:avLst/>
            <a:gdLst/>
            <a:ahLst/>
            <a:cxnLst/>
            <a:rect l="l" t="t" r="r" b="b"/>
            <a:pathLst>
              <a:path w="4311637" h="2570814">
                <a:moveTo>
                  <a:pt x="0" y="0"/>
                </a:moveTo>
                <a:lnTo>
                  <a:pt x="4311637" y="0"/>
                </a:lnTo>
                <a:lnTo>
                  <a:pt x="4311637" y="2570813"/>
                </a:lnTo>
                <a:lnTo>
                  <a:pt x="0" y="2570813"/>
                </a:lnTo>
                <a:lnTo>
                  <a:pt x="0" y="0"/>
                </a:lnTo>
                <a:close/>
              </a:path>
            </a:pathLst>
          </a:custGeom>
          <a:blipFill>
            <a:blip r:embed="rId9"/>
            <a:stretch>
              <a:fillRect/>
            </a:stretch>
          </a:blipFill>
        </p:spPr>
        <p:txBody>
          <a:bodyPr/>
          <a:lstStyle/>
          <a:p>
            <a:endParaRPr lang="en-US"/>
          </a:p>
        </p:txBody>
      </p:sp>
      <p:sp>
        <p:nvSpPr>
          <p:cNvPr id="15" name="Freeform 15"/>
          <p:cNvSpPr/>
          <p:nvPr/>
        </p:nvSpPr>
        <p:spPr>
          <a:xfrm>
            <a:off x="251240" y="1042633"/>
            <a:ext cx="5815666" cy="8361373"/>
          </a:xfrm>
          <a:custGeom>
            <a:avLst/>
            <a:gdLst/>
            <a:ahLst/>
            <a:cxnLst/>
            <a:rect l="l" t="t" r="r" b="b"/>
            <a:pathLst>
              <a:path w="5815666" h="8361373">
                <a:moveTo>
                  <a:pt x="0" y="0"/>
                </a:moveTo>
                <a:lnTo>
                  <a:pt x="5815666" y="0"/>
                </a:lnTo>
                <a:lnTo>
                  <a:pt x="5815666" y="8361373"/>
                </a:lnTo>
                <a:lnTo>
                  <a:pt x="0" y="8361373"/>
                </a:lnTo>
                <a:lnTo>
                  <a:pt x="0" y="0"/>
                </a:lnTo>
                <a:close/>
              </a:path>
            </a:pathLst>
          </a:custGeom>
          <a:blipFill>
            <a:blip r:embed="rId10"/>
            <a:stretch>
              <a:fillRect l="-10311" r="-33853"/>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3805"/>
        </a:solidFill>
        <a:effectLst/>
      </p:bgPr>
    </p:bg>
    <p:spTree>
      <p:nvGrpSpPr>
        <p:cNvPr id="1" name=""/>
        <p:cNvGrpSpPr/>
        <p:nvPr/>
      </p:nvGrpSpPr>
      <p:grpSpPr>
        <a:xfrm>
          <a:off x="0" y="0"/>
          <a:ext cx="0" cy="0"/>
          <a:chOff x="0" y="0"/>
          <a:chExt cx="0" cy="0"/>
        </a:xfrm>
      </p:grpSpPr>
      <p:grpSp>
        <p:nvGrpSpPr>
          <p:cNvPr id="2" name="Group 2"/>
          <p:cNvGrpSpPr/>
          <p:nvPr/>
        </p:nvGrpSpPr>
        <p:grpSpPr>
          <a:xfrm>
            <a:off x="-1081437" y="0"/>
            <a:ext cx="20574000" cy="10287000"/>
            <a:chOff x="0" y="0"/>
            <a:chExt cx="27432000"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1225685" y="2819540"/>
            <a:ext cx="21132713" cy="8733241"/>
          </a:xfrm>
          <a:custGeom>
            <a:avLst/>
            <a:gdLst/>
            <a:ahLst/>
            <a:cxnLst/>
            <a:rect l="l" t="t" r="r" b="b"/>
            <a:pathLst>
              <a:path w="21132713" h="8733241">
                <a:moveTo>
                  <a:pt x="0" y="0"/>
                </a:moveTo>
                <a:lnTo>
                  <a:pt x="21132713" y="0"/>
                </a:lnTo>
                <a:lnTo>
                  <a:pt x="21132713" y="8733240"/>
                </a:lnTo>
                <a:lnTo>
                  <a:pt x="0" y="8733240"/>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6505056" y="1984593"/>
            <a:ext cx="11045271" cy="6317813"/>
            <a:chOff x="0" y="0"/>
            <a:chExt cx="2909043" cy="1663951"/>
          </a:xfrm>
        </p:grpSpPr>
        <p:sp>
          <p:nvSpPr>
            <p:cNvPr id="7" name="Freeform 7"/>
            <p:cNvSpPr/>
            <p:nvPr/>
          </p:nvSpPr>
          <p:spPr>
            <a:xfrm>
              <a:off x="0" y="0"/>
              <a:ext cx="2909043" cy="1663951"/>
            </a:xfrm>
            <a:custGeom>
              <a:avLst/>
              <a:gdLst/>
              <a:ahLst/>
              <a:cxnLst/>
              <a:rect l="l" t="t" r="r" b="b"/>
              <a:pathLst>
                <a:path w="2909043" h="1663951">
                  <a:moveTo>
                    <a:pt x="35747" y="0"/>
                  </a:moveTo>
                  <a:lnTo>
                    <a:pt x="2873295" y="0"/>
                  </a:lnTo>
                  <a:cubicBezTo>
                    <a:pt x="2893038" y="0"/>
                    <a:pt x="2909043" y="16005"/>
                    <a:pt x="2909043" y="35747"/>
                  </a:cubicBezTo>
                  <a:lnTo>
                    <a:pt x="2909043" y="1628204"/>
                  </a:lnTo>
                  <a:cubicBezTo>
                    <a:pt x="2909043" y="1647946"/>
                    <a:pt x="2893038" y="1663951"/>
                    <a:pt x="2873295" y="1663951"/>
                  </a:cubicBezTo>
                  <a:lnTo>
                    <a:pt x="35747" y="1663951"/>
                  </a:lnTo>
                  <a:cubicBezTo>
                    <a:pt x="16005" y="1663951"/>
                    <a:pt x="0" y="1647946"/>
                    <a:pt x="0" y="1628204"/>
                  </a:cubicBezTo>
                  <a:lnTo>
                    <a:pt x="0" y="35747"/>
                  </a:lnTo>
                  <a:cubicBezTo>
                    <a:pt x="0" y="16005"/>
                    <a:pt x="16005" y="0"/>
                    <a:pt x="35747" y="0"/>
                  </a:cubicBezTo>
                  <a:close/>
                </a:path>
              </a:pathLst>
            </a:custGeom>
            <a:solidFill>
              <a:srgbClr val="FFF3E2"/>
            </a:solidFill>
          </p:spPr>
          <p:txBody>
            <a:bodyPr/>
            <a:lstStyle/>
            <a:p>
              <a:endParaRPr lang="en-US"/>
            </a:p>
          </p:txBody>
        </p:sp>
        <p:sp>
          <p:nvSpPr>
            <p:cNvPr id="8" name="TextBox 8"/>
            <p:cNvSpPr txBox="1"/>
            <p:nvPr/>
          </p:nvSpPr>
          <p:spPr>
            <a:xfrm>
              <a:off x="0" y="-9525"/>
              <a:ext cx="2909043" cy="1673476"/>
            </a:xfrm>
            <a:prstGeom prst="rect">
              <a:avLst/>
            </a:prstGeom>
          </p:spPr>
          <p:txBody>
            <a:bodyPr lIns="50800" tIns="50800" rIns="50800" bIns="50800" rtlCol="0" anchor="ctr"/>
            <a:lstStyle/>
            <a:p>
              <a:pPr algn="ctr">
                <a:lnSpc>
                  <a:spcPts val="2880"/>
                </a:lnSpc>
              </a:pPr>
              <a:endParaRPr/>
            </a:p>
          </p:txBody>
        </p:sp>
      </p:grpSp>
      <p:sp>
        <p:nvSpPr>
          <p:cNvPr id="9" name="Freeform 9"/>
          <p:cNvSpPr/>
          <p:nvPr/>
        </p:nvSpPr>
        <p:spPr>
          <a:xfrm>
            <a:off x="9902371" y="4434916"/>
            <a:ext cx="4250640" cy="331317"/>
          </a:xfrm>
          <a:custGeom>
            <a:avLst/>
            <a:gdLst/>
            <a:ahLst/>
            <a:cxnLst/>
            <a:rect l="l" t="t" r="r" b="b"/>
            <a:pathLst>
              <a:path w="4250640" h="331317">
                <a:moveTo>
                  <a:pt x="0" y="0"/>
                </a:moveTo>
                <a:lnTo>
                  <a:pt x="4250640" y="0"/>
                </a:lnTo>
                <a:lnTo>
                  <a:pt x="4250640" y="331318"/>
                </a:lnTo>
                <a:lnTo>
                  <a:pt x="0" y="3313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7359694" y="4600575"/>
            <a:ext cx="9019865" cy="3359832"/>
          </a:xfrm>
          <a:prstGeom prst="rect">
            <a:avLst/>
          </a:prstGeom>
        </p:spPr>
        <p:txBody>
          <a:bodyPr lIns="0" tIns="0" rIns="0" bIns="0" rtlCol="0" anchor="t">
            <a:spAutoFit/>
          </a:bodyPr>
          <a:lstStyle/>
          <a:p>
            <a:pPr algn="l">
              <a:lnSpc>
                <a:spcPts val="3794"/>
              </a:lnSpc>
            </a:pPr>
            <a:r>
              <a:rPr lang="en-US" sz="3161">
                <a:solidFill>
                  <a:srgbClr val="000000"/>
                </a:solidFill>
                <a:latin typeface="ไอติม"/>
                <a:ea typeface="ไอติม"/>
                <a:cs typeface="ไอติม"/>
                <a:sym typeface="ไอติม"/>
              </a:rPr>
              <a:t>Các bước thực hiện một nghi lễ:</a:t>
            </a:r>
          </a:p>
          <a:p>
            <a:pPr algn="l">
              <a:lnSpc>
                <a:spcPts val="3794"/>
              </a:lnSpc>
            </a:pPr>
            <a:r>
              <a:rPr lang="en-US" sz="3161">
                <a:solidFill>
                  <a:srgbClr val="000000"/>
                </a:solidFill>
                <a:latin typeface="ไอติม"/>
                <a:ea typeface="ไอติม"/>
                <a:cs typeface="ไอติม"/>
                <a:sym typeface="ไอติม"/>
              </a:rPr>
              <a:t>B1: Thay lễ phục</a:t>
            </a:r>
          </a:p>
          <a:p>
            <a:pPr algn="l">
              <a:lnSpc>
                <a:spcPts val="3794"/>
              </a:lnSpc>
            </a:pPr>
            <a:r>
              <a:rPr lang="en-US" sz="3161">
                <a:solidFill>
                  <a:srgbClr val="000000"/>
                </a:solidFill>
                <a:latin typeface="ไอติม"/>
                <a:ea typeface="ไอติม"/>
                <a:cs typeface="ไอติม"/>
                <a:sym typeface="ไอติม"/>
              </a:rPr>
              <a:t>B2: Dâng hương hành lễ</a:t>
            </a:r>
          </a:p>
          <a:p>
            <a:pPr algn="l">
              <a:lnSpc>
                <a:spcPts val="3794"/>
              </a:lnSpc>
            </a:pPr>
            <a:r>
              <a:rPr lang="en-US" sz="3161">
                <a:solidFill>
                  <a:srgbClr val="000000"/>
                </a:solidFill>
                <a:latin typeface="ไอติม"/>
                <a:ea typeface="ไอติม"/>
                <a:cs typeface="ไอติม"/>
                <a:sym typeface="ไอติม"/>
              </a:rPr>
              <a:t>B3: Lễ Thánh giáng</a:t>
            </a:r>
          </a:p>
          <a:p>
            <a:pPr algn="l">
              <a:lnSpc>
                <a:spcPts val="3794"/>
              </a:lnSpc>
            </a:pPr>
            <a:r>
              <a:rPr lang="en-US" sz="3161">
                <a:solidFill>
                  <a:srgbClr val="000000"/>
                </a:solidFill>
                <a:latin typeface="ไอติม"/>
                <a:ea typeface="ไอติม"/>
                <a:cs typeface="ไอติม"/>
                <a:sym typeface="ไอติม"/>
              </a:rPr>
              <a:t>B4: Múa đồng</a:t>
            </a:r>
          </a:p>
          <a:p>
            <a:pPr algn="l">
              <a:lnSpc>
                <a:spcPts val="3794"/>
              </a:lnSpc>
            </a:pPr>
            <a:r>
              <a:rPr lang="en-US" sz="3161">
                <a:solidFill>
                  <a:srgbClr val="000000"/>
                </a:solidFill>
                <a:latin typeface="ไอติม"/>
                <a:ea typeface="ไอติม"/>
                <a:cs typeface="ไอติม"/>
                <a:sym typeface="ไอติม"/>
              </a:rPr>
              <a:t>B5: Ban lộc và nghe văn chầu</a:t>
            </a:r>
          </a:p>
          <a:p>
            <a:pPr algn="l">
              <a:lnSpc>
                <a:spcPts val="3794"/>
              </a:lnSpc>
            </a:pPr>
            <a:r>
              <a:rPr lang="en-US" sz="3161">
                <a:solidFill>
                  <a:srgbClr val="000000"/>
                </a:solidFill>
                <a:latin typeface="ไอติม"/>
                <a:ea typeface="ไอติม"/>
                <a:cs typeface="ไอติม"/>
                <a:sym typeface="ไอติม"/>
              </a:rPr>
              <a:t>B6: Thánh thăng </a:t>
            </a:r>
          </a:p>
        </p:txBody>
      </p:sp>
      <p:sp>
        <p:nvSpPr>
          <p:cNvPr id="11" name="TextBox 11"/>
          <p:cNvSpPr txBox="1"/>
          <p:nvPr/>
        </p:nvSpPr>
        <p:spPr>
          <a:xfrm>
            <a:off x="7201992" y="2746320"/>
            <a:ext cx="7978934" cy="1640971"/>
          </a:xfrm>
          <a:prstGeom prst="rect">
            <a:avLst/>
          </a:prstGeom>
        </p:spPr>
        <p:txBody>
          <a:bodyPr lIns="0" tIns="0" rIns="0" bIns="0" rtlCol="0" anchor="t">
            <a:spAutoFit/>
          </a:bodyPr>
          <a:lstStyle/>
          <a:p>
            <a:pPr algn="ctr">
              <a:lnSpc>
                <a:spcPts val="6460"/>
              </a:lnSpc>
            </a:pPr>
            <a:r>
              <a:rPr lang="en-US" sz="5383" spc="161">
                <a:solidFill>
                  <a:srgbClr val="FFB600"/>
                </a:solidFill>
                <a:latin typeface="ไอติม"/>
                <a:ea typeface="ไอติม"/>
                <a:cs typeface="ไอติม"/>
                <a:sym typeface="ไอติม"/>
              </a:rPr>
              <a:t>Quy tắc, luật lệ khi hầu đồng</a:t>
            </a:r>
          </a:p>
        </p:txBody>
      </p:sp>
      <p:sp>
        <p:nvSpPr>
          <p:cNvPr id="12" name="Freeform 12"/>
          <p:cNvSpPr/>
          <p:nvPr/>
        </p:nvSpPr>
        <p:spPr>
          <a:xfrm flipH="1">
            <a:off x="13130989" y="-2105874"/>
            <a:ext cx="5942807" cy="6297014"/>
          </a:xfrm>
          <a:custGeom>
            <a:avLst/>
            <a:gdLst/>
            <a:ahLst/>
            <a:cxnLst/>
            <a:rect l="l" t="t" r="r" b="b"/>
            <a:pathLst>
              <a:path w="5942807" h="6297014">
                <a:moveTo>
                  <a:pt x="5942807" y="0"/>
                </a:moveTo>
                <a:lnTo>
                  <a:pt x="0" y="0"/>
                </a:lnTo>
                <a:lnTo>
                  <a:pt x="0" y="6297014"/>
                </a:lnTo>
                <a:lnTo>
                  <a:pt x="5942807" y="6297014"/>
                </a:lnTo>
                <a:lnTo>
                  <a:pt x="5942807" y="0"/>
                </a:lnTo>
                <a:close/>
              </a:path>
            </a:pathLst>
          </a:custGeom>
          <a:blipFill>
            <a:blip r:embed="rId7"/>
            <a:stretch>
              <a:fillRect/>
            </a:stretch>
          </a:blipFill>
        </p:spPr>
        <p:txBody>
          <a:bodyPr/>
          <a:lstStyle/>
          <a:p>
            <a:endParaRPr lang="en-US"/>
          </a:p>
        </p:txBody>
      </p:sp>
      <p:sp>
        <p:nvSpPr>
          <p:cNvPr id="13" name="Freeform 13"/>
          <p:cNvSpPr/>
          <p:nvPr/>
        </p:nvSpPr>
        <p:spPr>
          <a:xfrm>
            <a:off x="7201992" y="0"/>
            <a:ext cx="2258709" cy="3024213"/>
          </a:xfrm>
          <a:custGeom>
            <a:avLst/>
            <a:gdLst/>
            <a:ahLst/>
            <a:cxnLst/>
            <a:rect l="l" t="t" r="r" b="b"/>
            <a:pathLst>
              <a:path w="2258709" h="3024213">
                <a:moveTo>
                  <a:pt x="0" y="0"/>
                </a:moveTo>
                <a:lnTo>
                  <a:pt x="2258709" y="0"/>
                </a:lnTo>
                <a:lnTo>
                  <a:pt x="2258709" y="3024213"/>
                </a:lnTo>
                <a:lnTo>
                  <a:pt x="0" y="3024213"/>
                </a:lnTo>
                <a:lnTo>
                  <a:pt x="0" y="0"/>
                </a:lnTo>
                <a:close/>
              </a:path>
            </a:pathLst>
          </a:custGeom>
          <a:blipFill>
            <a:blip r:embed="rId8"/>
            <a:stretch>
              <a:fillRect/>
            </a:stretch>
          </a:blipFill>
        </p:spPr>
        <p:txBody>
          <a:bodyPr/>
          <a:lstStyle/>
          <a:p>
            <a:endParaRPr lang="en-US"/>
          </a:p>
        </p:txBody>
      </p:sp>
      <p:sp>
        <p:nvSpPr>
          <p:cNvPr id="14" name="Freeform 14"/>
          <p:cNvSpPr/>
          <p:nvPr/>
        </p:nvSpPr>
        <p:spPr>
          <a:xfrm>
            <a:off x="15180926" y="7017000"/>
            <a:ext cx="4311637" cy="2570814"/>
          </a:xfrm>
          <a:custGeom>
            <a:avLst/>
            <a:gdLst/>
            <a:ahLst/>
            <a:cxnLst/>
            <a:rect l="l" t="t" r="r" b="b"/>
            <a:pathLst>
              <a:path w="4311637" h="2570814">
                <a:moveTo>
                  <a:pt x="0" y="0"/>
                </a:moveTo>
                <a:lnTo>
                  <a:pt x="4311637" y="0"/>
                </a:lnTo>
                <a:lnTo>
                  <a:pt x="4311637" y="2570813"/>
                </a:lnTo>
                <a:lnTo>
                  <a:pt x="0" y="2570813"/>
                </a:lnTo>
                <a:lnTo>
                  <a:pt x="0" y="0"/>
                </a:lnTo>
                <a:close/>
              </a:path>
            </a:pathLst>
          </a:custGeom>
          <a:blipFill>
            <a:blip r:embed="rId9"/>
            <a:stretch>
              <a:fillRect/>
            </a:stretch>
          </a:blipFill>
        </p:spPr>
        <p:txBody>
          <a:bodyPr/>
          <a:lstStyle/>
          <a:p>
            <a:endParaRPr lang="en-US"/>
          </a:p>
        </p:txBody>
      </p:sp>
      <p:sp>
        <p:nvSpPr>
          <p:cNvPr id="15" name="Freeform 15"/>
          <p:cNvSpPr/>
          <p:nvPr/>
        </p:nvSpPr>
        <p:spPr>
          <a:xfrm>
            <a:off x="236001" y="1028700"/>
            <a:ext cx="5830905" cy="8559113"/>
          </a:xfrm>
          <a:custGeom>
            <a:avLst/>
            <a:gdLst/>
            <a:ahLst/>
            <a:cxnLst/>
            <a:rect l="l" t="t" r="r" b="b"/>
            <a:pathLst>
              <a:path w="5830905" h="8559113">
                <a:moveTo>
                  <a:pt x="0" y="0"/>
                </a:moveTo>
                <a:lnTo>
                  <a:pt x="5830905" y="0"/>
                </a:lnTo>
                <a:lnTo>
                  <a:pt x="5830905" y="8559113"/>
                </a:lnTo>
                <a:lnTo>
                  <a:pt x="0" y="8559113"/>
                </a:lnTo>
                <a:lnTo>
                  <a:pt x="0" y="0"/>
                </a:lnTo>
                <a:close/>
              </a:path>
            </a:pathLst>
          </a:custGeom>
          <a:blipFill>
            <a:blip r:embed="rId10"/>
            <a:stretch>
              <a:fillRect t="-2103" b="-2103"/>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3805"/>
        </a:solidFill>
        <a:effectLst/>
      </p:bgPr>
    </p:bg>
    <p:spTree>
      <p:nvGrpSpPr>
        <p:cNvPr id="1" name=""/>
        <p:cNvGrpSpPr/>
        <p:nvPr/>
      </p:nvGrpSpPr>
      <p:grpSpPr>
        <a:xfrm>
          <a:off x="0" y="0"/>
          <a:ext cx="0" cy="0"/>
          <a:chOff x="0" y="0"/>
          <a:chExt cx="0" cy="0"/>
        </a:xfrm>
      </p:grpSpPr>
      <p:grpSp>
        <p:nvGrpSpPr>
          <p:cNvPr id="2" name="Group 2"/>
          <p:cNvGrpSpPr/>
          <p:nvPr/>
        </p:nvGrpSpPr>
        <p:grpSpPr>
          <a:xfrm>
            <a:off x="-1081437" y="0"/>
            <a:ext cx="20574000" cy="10287000"/>
            <a:chOff x="0" y="0"/>
            <a:chExt cx="27432000"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 name="Group 5"/>
          <p:cNvGrpSpPr/>
          <p:nvPr/>
        </p:nvGrpSpPr>
        <p:grpSpPr>
          <a:xfrm>
            <a:off x="8415709" y="0"/>
            <a:ext cx="11324009" cy="10396244"/>
            <a:chOff x="0" y="0"/>
            <a:chExt cx="2982455" cy="2738105"/>
          </a:xfrm>
        </p:grpSpPr>
        <p:sp>
          <p:nvSpPr>
            <p:cNvPr id="6" name="Freeform 6"/>
            <p:cNvSpPr/>
            <p:nvPr/>
          </p:nvSpPr>
          <p:spPr>
            <a:xfrm>
              <a:off x="0" y="0"/>
              <a:ext cx="2982455" cy="2738105"/>
            </a:xfrm>
            <a:custGeom>
              <a:avLst/>
              <a:gdLst/>
              <a:ahLst/>
              <a:cxnLst/>
              <a:rect l="l" t="t" r="r" b="b"/>
              <a:pathLst>
                <a:path w="2982455" h="2738105">
                  <a:moveTo>
                    <a:pt x="34867" y="0"/>
                  </a:moveTo>
                  <a:lnTo>
                    <a:pt x="2947588" y="0"/>
                  </a:lnTo>
                  <a:cubicBezTo>
                    <a:pt x="2956835" y="0"/>
                    <a:pt x="2965704" y="3674"/>
                    <a:pt x="2972243" y="10212"/>
                  </a:cubicBezTo>
                  <a:cubicBezTo>
                    <a:pt x="2978782" y="16751"/>
                    <a:pt x="2982455" y="25620"/>
                    <a:pt x="2982455" y="34867"/>
                  </a:cubicBezTo>
                  <a:lnTo>
                    <a:pt x="2982455" y="2703238"/>
                  </a:lnTo>
                  <a:cubicBezTo>
                    <a:pt x="2982455" y="2712485"/>
                    <a:pt x="2978782" y="2721354"/>
                    <a:pt x="2972243" y="2727893"/>
                  </a:cubicBezTo>
                  <a:cubicBezTo>
                    <a:pt x="2965704" y="2734432"/>
                    <a:pt x="2956835" y="2738105"/>
                    <a:pt x="2947588" y="2738105"/>
                  </a:cubicBezTo>
                  <a:lnTo>
                    <a:pt x="34867" y="2738105"/>
                  </a:lnTo>
                  <a:cubicBezTo>
                    <a:pt x="15611" y="2738105"/>
                    <a:pt x="0" y="2722495"/>
                    <a:pt x="0" y="2703238"/>
                  </a:cubicBezTo>
                  <a:lnTo>
                    <a:pt x="0" y="34867"/>
                  </a:lnTo>
                  <a:cubicBezTo>
                    <a:pt x="0" y="15611"/>
                    <a:pt x="15611" y="0"/>
                    <a:pt x="34867" y="0"/>
                  </a:cubicBezTo>
                  <a:close/>
                </a:path>
              </a:pathLst>
            </a:custGeom>
            <a:solidFill>
              <a:srgbClr val="FFF3E2"/>
            </a:solidFill>
          </p:spPr>
          <p:txBody>
            <a:bodyPr/>
            <a:lstStyle/>
            <a:p>
              <a:endParaRPr lang="en-US"/>
            </a:p>
          </p:txBody>
        </p:sp>
        <p:sp>
          <p:nvSpPr>
            <p:cNvPr id="7" name="TextBox 7"/>
            <p:cNvSpPr txBox="1"/>
            <p:nvPr/>
          </p:nvSpPr>
          <p:spPr>
            <a:xfrm>
              <a:off x="0" y="-9525"/>
              <a:ext cx="2982455" cy="2747630"/>
            </a:xfrm>
            <a:prstGeom prst="rect">
              <a:avLst/>
            </a:prstGeom>
          </p:spPr>
          <p:txBody>
            <a:bodyPr lIns="50800" tIns="50800" rIns="50800" bIns="50800" rtlCol="0" anchor="ctr"/>
            <a:lstStyle/>
            <a:p>
              <a:pPr algn="ctr">
                <a:lnSpc>
                  <a:spcPts val="2880"/>
                </a:lnSpc>
              </a:pPr>
              <a:endParaRPr/>
            </a:p>
          </p:txBody>
        </p:sp>
      </p:grpSp>
      <p:sp>
        <p:nvSpPr>
          <p:cNvPr id="8" name="Freeform 8"/>
          <p:cNvSpPr/>
          <p:nvPr/>
        </p:nvSpPr>
        <p:spPr>
          <a:xfrm flipH="1">
            <a:off x="14078438" y="-1572515"/>
            <a:ext cx="5414125" cy="5736821"/>
          </a:xfrm>
          <a:custGeom>
            <a:avLst/>
            <a:gdLst/>
            <a:ahLst/>
            <a:cxnLst/>
            <a:rect l="l" t="t" r="r" b="b"/>
            <a:pathLst>
              <a:path w="5414125" h="5736821">
                <a:moveTo>
                  <a:pt x="5414125" y="0"/>
                </a:moveTo>
                <a:lnTo>
                  <a:pt x="0" y="0"/>
                </a:lnTo>
                <a:lnTo>
                  <a:pt x="0" y="5736822"/>
                </a:lnTo>
                <a:lnTo>
                  <a:pt x="5414125" y="5736822"/>
                </a:lnTo>
                <a:lnTo>
                  <a:pt x="5414125" y="0"/>
                </a:lnTo>
                <a:close/>
              </a:path>
            </a:pathLst>
          </a:custGeom>
          <a:blipFill>
            <a:blip r:embed="rId4"/>
            <a:stretch>
              <a:fillRect/>
            </a:stretch>
          </a:blipFill>
        </p:spPr>
        <p:txBody>
          <a:bodyPr/>
          <a:lstStyle/>
          <a:p>
            <a:endParaRPr lang="en-US"/>
          </a:p>
        </p:txBody>
      </p:sp>
      <p:sp>
        <p:nvSpPr>
          <p:cNvPr id="9" name="Freeform 9"/>
          <p:cNvSpPr/>
          <p:nvPr/>
        </p:nvSpPr>
        <p:spPr>
          <a:xfrm flipH="1">
            <a:off x="8909260" y="-416029"/>
            <a:ext cx="2068346" cy="3698616"/>
          </a:xfrm>
          <a:custGeom>
            <a:avLst/>
            <a:gdLst/>
            <a:ahLst/>
            <a:cxnLst/>
            <a:rect l="l" t="t" r="r" b="b"/>
            <a:pathLst>
              <a:path w="2068346" h="3698616">
                <a:moveTo>
                  <a:pt x="2068346" y="0"/>
                </a:moveTo>
                <a:lnTo>
                  <a:pt x="0" y="0"/>
                </a:lnTo>
                <a:lnTo>
                  <a:pt x="0" y="3698616"/>
                </a:lnTo>
                <a:lnTo>
                  <a:pt x="2068346" y="3698616"/>
                </a:lnTo>
                <a:lnTo>
                  <a:pt x="2068346" y="0"/>
                </a:lnTo>
                <a:close/>
              </a:path>
            </a:pathLst>
          </a:custGeom>
          <a:blipFill>
            <a:blip r:embed="rId5"/>
            <a:stretch>
              <a:fillRect/>
            </a:stretch>
          </a:blipFill>
        </p:spPr>
        <p:txBody>
          <a:bodyPr/>
          <a:lstStyle/>
          <a:p>
            <a:endParaRPr lang="en-US"/>
          </a:p>
        </p:txBody>
      </p:sp>
      <p:sp>
        <p:nvSpPr>
          <p:cNvPr id="10" name="Freeform 10"/>
          <p:cNvSpPr/>
          <p:nvPr/>
        </p:nvSpPr>
        <p:spPr>
          <a:xfrm flipH="1">
            <a:off x="11152695" y="-416029"/>
            <a:ext cx="1529232" cy="2734572"/>
          </a:xfrm>
          <a:custGeom>
            <a:avLst/>
            <a:gdLst/>
            <a:ahLst/>
            <a:cxnLst/>
            <a:rect l="l" t="t" r="r" b="b"/>
            <a:pathLst>
              <a:path w="1529232" h="2734572">
                <a:moveTo>
                  <a:pt x="1529232" y="0"/>
                </a:moveTo>
                <a:lnTo>
                  <a:pt x="0" y="0"/>
                </a:lnTo>
                <a:lnTo>
                  <a:pt x="0" y="2734572"/>
                </a:lnTo>
                <a:lnTo>
                  <a:pt x="1529232" y="2734572"/>
                </a:lnTo>
                <a:lnTo>
                  <a:pt x="1529232" y="0"/>
                </a:lnTo>
                <a:close/>
              </a:path>
            </a:pathLst>
          </a:custGeom>
          <a:blipFill>
            <a:blip r:embed="rId5"/>
            <a:stretch>
              <a:fillRect/>
            </a:stretch>
          </a:blipFill>
        </p:spPr>
        <p:txBody>
          <a:bodyPr/>
          <a:lstStyle/>
          <a:p>
            <a:endParaRPr lang="en-US"/>
          </a:p>
        </p:txBody>
      </p:sp>
      <p:sp>
        <p:nvSpPr>
          <p:cNvPr id="11" name="Freeform 11"/>
          <p:cNvSpPr/>
          <p:nvPr/>
        </p:nvSpPr>
        <p:spPr>
          <a:xfrm flipH="1">
            <a:off x="8415709" y="6321634"/>
            <a:ext cx="11559344" cy="4731834"/>
          </a:xfrm>
          <a:custGeom>
            <a:avLst/>
            <a:gdLst/>
            <a:ahLst/>
            <a:cxnLst/>
            <a:rect l="l" t="t" r="r" b="b"/>
            <a:pathLst>
              <a:path w="11559344" h="4731834">
                <a:moveTo>
                  <a:pt x="11559344" y="0"/>
                </a:moveTo>
                <a:lnTo>
                  <a:pt x="0" y="0"/>
                </a:lnTo>
                <a:lnTo>
                  <a:pt x="0" y="4731834"/>
                </a:lnTo>
                <a:lnTo>
                  <a:pt x="11559344" y="4731834"/>
                </a:lnTo>
                <a:lnTo>
                  <a:pt x="11559344" y="0"/>
                </a:lnTo>
                <a:close/>
              </a:path>
            </a:pathLst>
          </a:custGeom>
          <a:blipFill>
            <a:blip r:embed="rId6"/>
            <a:stretch>
              <a:fillRect t="-477" b="-477"/>
            </a:stretch>
          </a:blipFill>
        </p:spPr>
        <p:txBody>
          <a:bodyPr/>
          <a:lstStyle/>
          <a:p>
            <a:endParaRPr lang="en-US"/>
          </a:p>
        </p:txBody>
      </p:sp>
      <p:sp>
        <p:nvSpPr>
          <p:cNvPr id="12" name="Freeform 12"/>
          <p:cNvSpPr/>
          <p:nvPr/>
        </p:nvSpPr>
        <p:spPr>
          <a:xfrm>
            <a:off x="10977606" y="3998648"/>
            <a:ext cx="4250640" cy="331317"/>
          </a:xfrm>
          <a:custGeom>
            <a:avLst/>
            <a:gdLst/>
            <a:ahLst/>
            <a:cxnLst/>
            <a:rect l="l" t="t" r="r" b="b"/>
            <a:pathLst>
              <a:path w="4250640" h="331317">
                <a:moveTo>
                  <a:pt x="0" y="0"/>
                </a:moveTo>
                <a:lnTo>
                  <a:pt x="4250641" y="0"/>
                </a:lnTo>
                <a:lnTo>
                  <a:pt x="4250641" y="331317"/>
                </a:lnTo>
                <a:lnTo>
                  <a:pt x="0" y="3313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865738" y="361953"/>
            <a:ext cx="6777843" cy="9563094"/>
          </a:xfrm>
          <a:custGeom>
            <a:avLst/>
            <a:gdLst/>
            <a:ahLst/>
            <a:cxnLst/>
            <a:rect l="l" t="t" r="r" b="b"/>
            <a:pathLst>
              <a:path w="6777843" h="9563094">
                <a:moveTo>
                  <a:pt x="0" y="0"/>
                </a:moveTo>
                <a:lnTo>
                  <a:pt x="6777842" y="0"/>
                </a:lnTo>
                <a:lnTo>
                  <a:pt x="6777842" y="9563094"/>
                </a:lnTo>
                <a:lnTo>
                  <a:pt x="0" y="9563094"/>
                </a:lnTo>
                <a:lnTo>
                  <a:pt x="0" y="0"/>
                </a:lnTo>
                <a:close/>
              </a:path>
            </a:pathLst>
          </a:custGeom>
          <a:blipFill>
            <a:blip r:embed="rId9"/>
            <a:stretch>
              <a:fillRect/>
            </a:stretch>
          </a:blipFill>
        </p:spPr>
        <p:txBody>
          <a:bodyPr/>
          <a:lstStyle/>
          <a:p>
            <a:endParaRPr lang="en-US"/>
          </a:p>
        </p:txBody>
      </p:sp>
      <p:sp>
        <p:nvSpPr>
          <p:cNvPr id="14" name="TextBox 14"/>
          <p:cNvSpPr txBox="1"/>
          <p:nvPr/>
        </p:nvSpPr>
        <p:spPr>
          <a:xfrm>
            <a:off x="9943433" y="1572142"/>
            <a:ext cx="6669164" cy="1381125"/>
          </a:xfrm>
          <a:prstGeom prst="rect">
            <a:avLst/>
          </a:prstGeom>
        </p:spPr>
        <p:txBody>
          <a:bodyPr lIns="0" tIns="0" rIns="0" bIns="0" rtlCol="0" anchor="t">
            <a:spAutoFit/>
          </a:bodyPr>
          <a:lstStyle/>
          <a:p>
            <a:pPr algn="ctr">
              <a:lnSpc>
                <a:spcPts val="5400"/>
              </a:lnSpc>
            </a:pPr>
            <a:r>
              <a:rPr lang="en-US" sz="4500" spc="135">
                <a:solidFill>
                  <a:srgbClr val="FFB600"/>
                </a:solidFill>
                <a:latin typeface="ไอติม"/>
                <a:ea typeface="ไอติม"/>
                <a:cs typeface="ไอติม"/>
                <a:sym typeface="ไอติม"/>
              </a:rPr>
              <a:t>Hầu đồng có phải mê tín dị đoan không? </a:t>
            </a:r>
          </a:p>
        </p:txBody>
      </p:sp>
      <p:sp>
        <p:nvSpPr>
          <p:cNvPr id="15" name="TextBox 15"/>
          <p:cNvSpPr txBox="1"/>
          <p:nvPr/>
        </p:nvSpPr>
        <p:spPr>
          <a:xfrm>
            <a:off x="8670527" y="4566944"/>
            <a:ext cx="9617473" cy="5829300"/>
          </a:xfrm>
          <a:prstGeom prst="rect">
            <a:avLst/>
          </a:prstGeom>
        </p:spPr>
        <p:txBody>
          <a:bodyPr lIns="0" tIns="0" rIns="0" bIns="0" rtlCol="0" anchor="t">
            <a:spAutoFit/>
          </a:bodyPr>
          <a:lstStyle/>
          <a:p>
            <a:pPr algn="l">
              <a:lnSpc>
                <a:spcPts val="3856"/>
              </a:lnSpc>
            </a:pPr>
            <a:r>
              <a:rPr lang="en-US" sz="3213">
                <a:solidFill>
                  <a:srgbClr val="000000"/>
                </a:solidFill>
                <a:latin typeface="ไอติม"/>
                <a:ea typeface="ไอติม"/>
                <a:cs typeface="ไอติม"/>
                <a:sym typeface="ไอติม"/>
              </a:rPr>
              <a:t>Theo pháp luật, lên đồng phán truyền là hành vi mê tín dị đoan. Tuy nhiên, lên đồng phán truyền và hầu đồng là hai hoạt động riêng biệt và khác biệt hoàn toàn về bản chất.</a:t>
            </a:r>
          </a:p>
          <a:p>
            <a:pPr algn="l">
              <a:lnSpc>
                <a:spcPts val="3856"/>
              </a:lnSpc>
            </a:pPr>
            <a:r>
              <a:rPr lang="en-US" sz="3213">
                <a:solidFill>
                  <a:srgbClr val="000000"/>
                </a:solidFill>
                <a:latin typeface="ไอติม"/>
                <a:ea typeface="ไอติม"/>
                <a:cs typeface="ไอติม"/>
                <a:sym typeface="ไอติม"/>
              </a:rPr>
              <a:t>- Hầu đồng: Đây là một trong những hoạt động tín ngưỡng có từ xa xưa, là nét đẹp văn hoá truyền thống của Việt Nam. </a:t>
            </a:r>
          </a:p>
          <a:p>
            <a:pPr algn="l">
              <a:lnSpc>
                <a:spcPts val="3856"/>
              </a:lnSpc>
            </a:pPr>
            <a:r>
              <a:rPr lang="en-US" sz="3213">
                <a:solidFill>
                  <a:srgbClr val="000000"/>
                </a:solidFill>
                <a:latin typeface="ไอติม"/>
                <a:ea typeface="ไอติม"/>
                <a:cs typeface="ไอติม"/>
                <a:sym typeface="ไอติม"/>
              </a:rPr>
              <a:t>- Lên đồng: Là hoạt động giả thần, giả thánh nhập vào người để phán truyền những thông tin không đúng sự thật nhằm mê hoặc người khác, cầu lợi cho mình và hại người khác.</a:t>
            </a:r>
          </a:p>
          <a:p>
            <a:pPr algn="l">
              <a:lnSpc>
                <a:spcPts val="3856"/>
              </a:lnSpc>
            </a:pPr>
            <a:endParaRPr lang="en-US" sz="3213">
              <a:solidFill>
                <a:srgbClr val="000000"/>
              </a:solidFill>
              <a:latin typeface="ไอติม"/>
              <a:ea typeface="ไอติม"/>
              <a:cs typeface="ไอติม"/>
              <a:sym typeface="ไอติม"/>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3805"/>
        </a:solidFill>
        <a:effectLst/>
      </p:bgPr>
    </p:bg>
    <p:spTree>
      <p:nvGrpSpPr>
        <p:cNvPr id="1" name=""/>
        <p:cNvGrpSpPr/>
        <p:nvPr/>
      </p:nvGrpSpPr>
      <p:grpSpPr>
        <a:xfrm>
          <a:off x="0" y="0"/>
          <a:ext cx="0" cy="0"/>
          <a:chOff x="0" y="0"/>
          <a:chExt cx="0" cy="0"/>
        </a:xfrm>
      </p:grpSpPr>
      <p:grpSp>
        <p:nvGrpSpPr>
          <p:cNvPr id="2" name="Group 2"/>
          <p:cNvGrpSpPr/>
          <p:nvPr/>
        </p:nvGrpSpPr>
        <p:grpSpPr>
          <a:xfrm>
            <a:off x="-1081437" y="0"/>
            <a:ext cx="20574000" cy="10287000"/>
            <a:chOff x="0" y="0"/>
            <a:chExt cx="27432000"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pic>
        <p:nvPicPr>
          <p:cNvPr id="5" name="Picture 5"/>
          <p:cNvPicPr>
            <a:picLocks noChangeAspect="1"/>
          </p:cNvPicPr>
          <p:nvPr>
            <a:videoFile r:link="rId1"/>
          </p:nvPr>
        </p:nvPicPr>
        <p:blipFill>
          <a:blip r:embed="rId5"/>
          <a:stretch>
            <a:fillRect/>
          </a:stretch>
        </p:blipFill>
        <p:spPr>
          <a:xfrm>
            <a:off x="1028700" y="708722"/>
            <a:ext cx="16357819" cy="9194091"/>
          </a:xfrm>
          <a:prstGeom prst="rect">
            <a:avLst/>
          </a:prstGeom>
        </p:spPr>
      </p:pic>
      <p:sp>
        <p:nvSpPr>
          <p:cNvPr id="6" name="Freeform 6"/>
          <p:cNvSpPr/>
          <p:nvPr/>
        </p:nvSpPr>
        <p:spPr>
          <a:xfrm flipH="1">
            <a:off x="4204383" y="7073898"/>
            <a:ext cx="10571641" cy="4368804"/>
          </a:xfrm>
          <a:custGeom>
            <a:avLst/>
            <a:gdLst/>
            <a:ahLst/>
            <a:cxnLst/>
            <a:rect l="l" t="t" r="r" b="b"/>
            <a:pathLst>
              <a:path w="10571641" h="4368804">
                <a:moveTo>
                  <a:pt x="10571641" y="0"/>
                </a:moveTo>
                <a:lnTo>
                  <a:pt x="0" y="0"/>
                </a:lnTo>
                <a:lnTo>
                  <a:pt x="0" y="4368804"/>
                </a:lnTo>
                <a:lnTo>
                  <a:pt x="10571641" y="4368804"/>
                </a:lnTo>
                <a:lnTo>
                  <a:pt x="10571641" y="0"/>
                </a:lnTo>
                <a:close/>
              </a:path>
            </a:pathLst>
          </a:custGeom>
          <a:blipFill>
            <a:blip r:embed="rId6"/>
            <a:stretch>
              <a:fillRect/>
            </a:stretch>
          </a:blipFill>
        </p:spPr>
        <p:txBody>
          <a:bodyPr/>
          <a:lstStyle/>
          <a:p>
            <a:endParaRPr lang="en-US"/>
          </a:p>
        </p:txBody>
      </p:sp>
      <p:sp>
        <p:nvSpPr>
          <p:cNvPr id="7" name="Freeform 7"/>
          <p:cNvSpPr/>
          <p:nvPr/>
        </p:nvSpPr>
        <p:spPr>
          <a:xfrm>
            <a:off x="-578422" y="-2852106"/>
            <a:ext cx="6721063" cy="7121656"/>
          </a:xfrm>
          <a:custGeom>
            <a:avLst/>
            <a:gdLst/>
            <a:ahLst/>
            <a:cxnLst/>
            <a:rect l="l" t="t" r="r" b="b"/>
            <a:pathLst>
              <a:path w="6721063" h="7121656">
                <a:moveTo>
                  <a:pt x="0" y="0"/>
                </a:moveTo>
                <a:lnTo>
                  <a:pt x="6721063" y="0"/>
                </a:lnTo>
                <a:lnTo>
                  <a:pt x="6721063" y="7121657"/>
                </a:lnTo>
                <a:lnTo>
                  <a:pt x="0" y="7121657"/>
                </a:lnTo>
                <a:lnTo>
                  <a:pt x="0" y="0"/>
                </a:lnTo>
                <a:close/>
              </a:path>
            </a:pathLst>
          </a:custGeom>
          <a:blipFill>
            <a:blip r:embed="rId7"/>
            <a:stretch>
              <a:fillRect/>
            </a:stretch>
          </a:blipFill>
        </p:spPr>
        <p:txBody>
          <a:bodyPr/>
          <a:lstStyle/>
          <a:p>
            <a:endParaRPr lang="en-US"/>
          </a:p>
        </p:txBody>
      </p:sp>
      <p:sp>
        <p:nvSpPr>
          <p:cNvPr id="8" name="Freeform 8"/>
          <p:cNvSpPr/>
          <p:nvPr/>
        </p:nvSpPr>
        <p:spPr>
          <a:xfrm>
            <a:off x="12748173" y="6578557"/>
            <a:ext cx="3788248" cy="5359486"/>
          </a:xfrm>
          <a:custGeom>
            <a:avLst/>
            <a:gdLst/>
            <a:ahLst/>
            <a:cxnLst/>
            <a:rect l="l" t="t" r="r" b="b"/>
            <a:pathLst>
              <a:path w="3788248" h="5359486">
                <a:moveTo>
                  <a:pt x="0" y="0"/>
                </a:moveTo>
                <a:lnTo>
                  <a:pt x="3788248" y="0"/>
                </a:lnTo>
                <a:lnTo>
                  <a:pt x="3788248" y="5359486"/>
                </a:lnTo>
                <a:lnTo>
                  <a:pt x="0" y="5359486"/>
                </a:lnTo>
                <a:lnTo>
                  <a:pt x="0" y="0"/>
                </a:lnTo>
                <a:close/>
              </a:path>
            </a:pathLst>
          </a:custGeom>
          <a:blipFill>
            <a:blip r:embed="rId8"/>
            <a:stretch>
              <a:fillRect r="-5665"/>
            </a:stretch>
          </a:blipFill>
        </p:spPr>
        <p:txBody>
          <a:bodyPr/>
          <a:lstStyle/>
          <a:p>
            <a:endParaRPr lang="en-US"/>
          </a:p>
        </p:txBody>
      </p:sp>
      <p:sp>
        <p:nvSpPr>
          <p:cNvPr id="9" name="Freeform 9"/>
          <p:cNvSpPr/>
          <p:nvPr/>
        </p:nvSpPr>
        <p:spPr>
          <a:xfrm flipH="1">
            <a:off x="10086885" y="-1396421"/>
            <a:ext cx="10295109" cy="10908725"/>
          </a:xfrm>
          <a:custGeom>
            <a:avLst/>
            <a:gdLst/>
            <a:ahLst/>
            <a:cxnLst/>
            <a:rect l="l" t="t" r="r" b="b"/>
            <a:pathLst>
              <a:path w="10295109" h="10908725">
                <a:moveTo>
                  <a:pt x="10295109" y="0"/>
                </a:moveTo>
                <a:lnTo>
                  <a:pt x="0" y="0"/>
                </a:lnTo>
                <a:lnTo>
                  <a:pt x="0" y="10908725"/>
                </a:lnTo>
                <a:lnTo>
                  <a:pt x="10295109" y="10908725"/>
                </a:lnTo>
                <a:lnTo>
                  <a:pt x="10295109" y="0"/>
                </a:lnTo>
                <a:close/>
              </a:path>
            </a:pathLst>
          </a:custGeom>
          <a:blipFill>
            <a:blip r:embed="rId7"/>
            <a:stretch>
              <a:fillRect/>
            </a:stretch>
          </a:blipFill>
        </p:spPr>
        <p:txBody>
          <a:bodyPr/>
          <a:lstStyle/>
          <a:p>
            <a:endParaRPr lang="en-US"/>
          </a:p>
        </p:txBody>
      </p:sp>
      <p:sp>
        <p:nvSpPr>
          <p:cNvPr id="10" name="Freeform 10"/>
          <p:cNvSpPr/>
          <p:nvPr/>
        </p:nvSpPr>
        <p:spPr>
          <a:xfrm>
            <a:off x="5701955" y="-453654"/>
            <a:ext cx="3788248" cy="5359486"/>
          </a:xfrm>
          <a:custGeom>
            <a:avLst/>
            <a:gdLst/>
            <a:ahLst/>
            <a:cxnLst/>
            <a:rect l="l" t="t" r="r" b="b"/>
            <a:pathLst>
              <a:path w="3788248" h="5359486">
                <a:moveTo>
                  <a:pt x="0" y="0"/>
                </a:moveTo>
                <a:lnTo>
                  <a:pt x="3788249" y="0"/>
                </a:lnTo>
                <a:lnTo>
                  <a:pt x="3788249" y="5359487"/>
                </a:lnTo>
                <a:lnTo>
                  <a:pt x="0" y="5359487"/>
                </a:lnTo>
                <a:lnTo>
                  <a:pt x="0" y="0"/>
                </a:lnTo>
                <a:close/>
              </a:path>
            </a:pathLst>
          </a:custGeom>
          <a:blipFill>
            <a:blip r:embed="rId8"/>
            <a:stretch>
              <a:fillRect r="-5665"/>
            </a:stretch>
          </a:blipFill>
        </p:spPr>
        <p:txBody>
          <a:bodyPr/>
          <a:lstStyle/>
          <a:p>
            <a:endParaRPr lang="en-US"/>
          </a:p>
        </p:txBody>
      </p:sp>
      <p:sp>
        <p:nvSpPr>
          <p:cNvPr id="11" name="Freeform 11"/>
          <p:cNvSpPr/>
          <p:nvPr/>
        </p:nvSpPr>
        <p:spPr>
          <a:xfrm>
            <a:off x="-1366078" y="6871734"/>
            <a:ext cx="10571641" cy="4368804"/>
          </a:xfrm>
          <a:custGeom>
            <a:avLst/>
            <a:gdLst/>
            <a:ahLst/>
            <a:cxnLst/>
            <a:rect l="l" t="t" r="r" b="b"/>
            <a:pathLst>
              <a:path w="10571641" h="4368804">
                <a:moveTo>
                  <a:pt x="0" y="0"/>
                </a:moveTo>
                <a:lnTo>
                  <a:pt x="10571641" y="0"/>
                </a:lnTo>
                <a:lnTo>
                  <a:pt x="10571641" y="4368804"/>
                </a:lnTo>
                <a:lnTo>
                  <a:pt x="0" y="4368804"/>
                </a:lnTo>
                <a:lnTo>
                  <a:pt x="0" y="0"/>
                </a:lnTo>
                <a:close/>
              </a:path>
            </a:pathLst>
          </a:custGeom>
          <a:blipFill>
            <a:blip r:embed="rId6"/>
            <a:stretch>
              <a:fillRect/>
            </a:stretch>
          </a:blipFill>
        </p:spPr>
        <p:txBody>
          <a:bodyPr/>
          <a:lstStyle/>
          <a:p>
            <a:endParaRPr lang="en-US"/>
          </a:p>
        </p:txBody>
      </p:sp>
      <p:sp>
        <p:nvSpPr>
          <p:cNvPr id="12" name="Freeform 12"/>
          <p:cNvSpPr/>
          <p:nvPr/>
        </p:nvSpPr>
        <p:spPr>
          <a:xfrm>
            <a:off x="4870738" y="0"/>
            <a:ext cx="1662435" cy="2948887"/>
          </a:xfrm>
          <a:custGeom>
            <a:avLst/>
            <a:gdLst/>
            <a:ahLst/>
            <a:cxnLst/>
            <a:rect l="l" t="t" r="r" b="b"/>
            <a:pathLst>
              <a:path w="1662435" h="2948887">
                <a:moveTo>
                  <a:pt x="0" y="0"/>
                </a:moveTo>
                <a:lnTo>
                  <a:pt x="1662435" y="0"/>
                </a:lnTo>
                <a:lnTo>
                  <a:pt x="1662435" y="2948887"/>
                </a:lnTo>
                <a:lnTo>
                  <a:pt x="0" y="2948887"/>
                </a:lnTo>
                <a:lnTo>
                  <a:pt x="0" y="0"/>
                </a:lnTo>
                <a:close/>
              </a:path>
            </a:pathLst>
          </a:custGeom>
          <a:blipFill>
            <a:blip r:embed="rId9"/>
            <a:stretch>
              <a:fillRect/>
            </a:stretch>
          </a:blipFill>
        </p:spPr>
        <p:txBody>
          <a:bodyPr/>
          <a:lstStyle/>
          <a:p>
            <a:endParaRPr lang="en-US"/>
          </a:p>
        </p:txBody>
      </p:sp>
      <p:sp>
        <p:nvSpPr>
          <p:cNvPr id="13" name="Freeform 13"/>
          <p:cNvSpPr/>
          <p:nvPr/>
        </p:nvSpPr>
        <p:spPr>
          <a:xfrm>
            <a:off x="3023487" y="-1201680"/>
            <a:ext cx="1662435" cy="2948887"/>
          </a:xfrm>
          <a:custGeom>
            <a:avLst/>
            <a:gdLst/>
            <a:ahLst/>
            <a:cxnLst/>
            <a:rect l="l" t="t" r="r" b="b"/>
            <a:pathLst>
              <a:path w="1662435" h="2948887">
                <a:moveTo>
                  <a:pt x="0" y="0"/>
                </a:moveTo>
                <a:lnTo>
                  <a:pt x="1662435" y="0"/>
                </a:lnTo>
                <a:lnTo>
                  <a:pt x="1662435" y="2948887"/>
                </a:lnTo>
                <a:lnTo>
                  <a:pt x="0" y="2948887"/>
                </a:lnTo>
                <a:lnTo>
                  <a:pt x="0" y="0"/>
                </a:lnTo>
                <a:close/>
              </a:path>
            </a:pathLst>
          </a:custGeom>
          <a:blipFill>
            <a:blip r:embed="rId9"/>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597</Words>
  <Application>Microsoft Office PowerPoint</Application>
  <PresentationFormat>Custom</PresentationFormat>
  <Paragraphs>35</Paragraphs>
  <Slides>10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ไอติม</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Tín ngưỡng hầu đồng</dc:title>
  <cp:lastModifiedBy>Tuyen Ha Quang</cp:lastModifiedBy>
  <cp:revision>2</cp:revision>
  <dcterms:created xsi:type="dcterms:W3CDTF">2006-08-16T00:00:00Z</dcterms:created>
  <dcterms:modified xsi:type="dcterms:W3CDTF">2025-01-14T12:23:13Z</dcterms:modified>
  <dc:identifier>DAGcKzow7cQ</dc:identifier>
</cp:coreProperties>
</file>