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1"/>
  </p:notesMasterIdLst>
  <p:sldIdLst>
    <p:sldId id="474" r:id="rId2"/>
    <p:sldId id="767" r:id="rId3"/>
    <p:sldId id="925" r:id="rId4"/>
    <p:sldId id="893" r:id="rId5"/>
    <p:sldId id="924" r:id="rId6"/>
    <p:sldId id="894" r:id="rId7"/>
    <p:sldId id="900" r:id="rId8"/>
    <p:sldId id="896" r:id="rId9"/>
    <p:sldId id="926" r:id="rId10"/>
    <p:sldId id="899" r:id="rId11"/>
    <p:sldId id="927" r:id="rId12"/>
    <p:sldId id="901" r:id="rId13"/>
    <p:sldId id="928" r:id="rId14"/>
    <p:sldId id="902" r:id="rId15"/>
    <p:sldId id="929" r:id="rId16"/>
    <p:sldId id="903" r:id="rId17"/>
    <p:sldId id="930" r:id="rId18"/>
    <p:sldId id="904" r:id="rId19"/>
    <p:sldId id="931" r:id="rId20"/>
    <p:sldId id="905" r:id="rId21"/>
    <p:sldId id="932" r:id="rId22"/>
    <p:sldId id="933" r:id="rId23"/>
    <p:sldId id="934" r:id="rId24"/>
    <p:sldId id="935" r:id="rId25"/>
    <p:sldId id="913" r:id="rId26"/>
    <p:sldId id="909" r:id="rId27"/>
    <p:sldId id="936" r:id="rId28"/>
    <p:sldId id="922" r:id="rId29"/>
    <p:sldId id="923" r:id="rId30"/>
  </p:sldIdLst>
  <p:sldSz cx="12192000" cy="6858000"/>
  <p:notesSz cx="6858000" cy="9144000"/>
  <p:embeddedFontLst>
    <p:embeddedFont>
      <p:font typeface="Brush Script MT" panose="03060802040406070304" pitchFamily="66" charset="0"/>
      <p:italic r:id="rId32"/>
    </p:embeddedFont>
    <p:embeddedFont>
      <p:font typeface="Calibri" panose="020F0502020204030204" pitchFamily="34"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
      <p:font typeface="Wingdings 3" panose="05040102010807070707" pitchFamily="18" charset="2"/>
      <p:regular r:id="rId41"/>
    </p:embeddedFont>
    <p:embeddedFont>
      <p:font typeface="Calibri Light" panose="020F0302020204030204" pitchFamily="34" charset="0"/>
      <p:regular r:id="rId42"/>
      <p:italic r:id="rId43"/>
    </p:embeddedFont>
    <p:embeddedFont>
      <p:font typeface="Times" panose="02020603050405020304" pitchFamily="18" charset="0"/>
      <p:regular r:id="rId44"/>
      <p:bold r:id="rId45"/>
      <p:italic r:id="rId46"/>
      <p:boldItalic r:id="rId47"/>
    </p:embeddedFont>
    <p:embeddedFont>
      <p:font typeface="Tahoma" panose="020B0604030504040204" pitchFamily="34" charset="0"/>
      <p:regular r:id="rId48"/>
      <p:bold r:id="rId49"/>
    </p:embeddedFont>
  </p:embeddedFontLst>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ABC"/>
    <a:srgbClr val="3A1953"/>
    <a:srgbClr val="FDF3ED"/>
    <a:srgbClr val="EFF5FB"/>
    <a:srgbClr val="17A810"/>
    <a:srgbClr val="FDDFFC"/>
    <a:srgbClr val="E3E7ED"/>
    <a:srgbClr val="FBB3F8"/>
    <a:srgbClr val="DBB2CB"/>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849" autoAdjust="0"/>
  </p:normalViewPr>
  <p:slideViewPr>
    <p:cSldViewPr snapToGrid="0">
      <p:cViewPr varScale="1">
        <p:scale>
          <a:sx n="62" d="100"/>
          <a:sy n="62" d="100"/>
        </p:scale>
        <p:origin x="708" y="40"/>
      </p:cViewPr>
      <p:guideLst>
        <p:guide orient="horz" pos="2160"/>
        <p:guide pos="3840"/>
      </p:guideLst>
    </p:cSldViewPr>
  </p:slideViewPr>
  <p:outlineViewPr>
    <p:cViewPr>
      <p:scale>
        <a:sx n="33" d="100"/>
        <a:sy n="33" d="100"/>
      </p:scale>
      <p:origin x="0" y="2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15/12/2023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29</a:t>
            </a:fld>
            <a:endParaRPr lang="en-US"/>
          </a:p>
        </p:txBody>
      </p:sp>
    </p:spTree>
    <p:extLst>
      <p:ext uri="{BB962C8B-B14F-4D97-AF65-F5344CB8AC3E}">
        <p14:creationId xmlns:p14="http://schemas.microsoft.com/office/powerpoint/2010/main" val="31828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2000" r="-2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2D49596-540F-4D45-A56F-925730339632}"/>
              </a:ext>
            </a:extLst>
          </p:cNvPr>
          <p:cNvSpPr txBox="1">
            <a:spLocks/>
          </p:cNvSpPr>
          <p:nvPr/>
        </p:nvSpPr>
        <p:spPr>
          <a:xfrm>
            <a:off x="1184031" y="762001"/>
            <a:ext cx="10679724" cy="498935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en-US" sz="4800" b="1" dirty="0" smtClean="0">
                <a:solidFill>
                  <a:srgbClr val="FF0000"/>
                </a:solidFill>
                <a:latin typeface="Times New Roman" panose="02020603050405020304" pitchFamily="18" charset="0"/>
                <a:cs typeface="Times New Roman" panose="02020603050405020304" pitchFamily="18" charset="0"/>
              </a:rPr>
              <a:t/>
            </a:r>
            <a:br>
              <a:rPr lang="en-US" sz="4800" b="1" dirty="0" smtClean="0">
                <a:solidFill>
                  <a:srgbClr val="FF0000"/>
                </a:solidFill>
                <a:latin typeface="Times New Roman" panose="02020603050405020304" pitchFamily="18" charset="0"/>
                <a:cs typeface="Times New Roman" panose="02020603050405020304" pitchFamily="18" charset="0"/>
              </a:rPr>
            </a:br>
            <a:r>
              <a:rPr lang="vi-VN" sz="4800" b="1" smtClean="0">
                <a:solidFill>
                  <a:srgbClr val="FF0000"/>
                </a:solidFill>
                <a:latin typeface="Times New Roman" panose="02020603050405020304" pitchFamily="18" charset="0"/>
                <a:cs typeface="Times New Roman" panose="02020603050405020304" pitchFamily="18" charset="0"/>
              </a:rPr>
              <a:t>Bài </a:t>
            </a:r>
            <a:r>
              <a:rPr lang="vi-VN" sz="4800" b="1" smtClean="0">
                <a:solidFill>
                  <a:srgbClr val="FF0000"/>
                </a:solidFill>
                <a:latin typeface="Times New Roman" panose="02020603050405020304" pitchFamily="18" charset="0"/>
                <a:cs typeface="Times New Roman" panose="02020603050405020304" pitchFamily="18" charset="0"/>
              </a:rPr>
              <a:t>4</a:t>
            </a:r>
            <a:r>
              <a:rPr lang="en-US" sz="4800" b="1" smtClean="0">
                <a:solidFill>
                  <a:srgbClr val="FF0000"/>
                </a:solidFill>
                <a:latin typeface="Times New Roman" panose="02020603050405020304" pitchFamily="18" charset="0"/>
                <a:cs typeface="Times New Roman" panose="02020603050405020304" pitchFamily="18" charset="0"/>
              </a:rPr>
              <a:t>: </a:t>
            </a:r>
            <a:r>
              <a:rPr lang="en-US" sz="4800" b="1" smtClean="0">
                <a:solidFill>
                  <a:srgbClr val="FF0000"/>
                </a:solidFill>
                <a:latin typeface="Times New Roman" panose="02020603050405020304" pitchFamily="18" charset="0"/>
                <a:cs typeface="Times New Roman" panose="02020603050405020304" pitchFamily="18" charset="0"/>
              </a:rPr>
              <a:t>DI TÍCH QUỐC GIA ĐẶC BIỆT CỦA TỈNH QUẢNG NINH</a:t>
            </a:r>
            <a:r>
              <a:rPr lang="en-US" sz="4800" smtClean="0">
                <a:solidFill>
                  <a:srgbClr val="FF0000"/>
                </a:solidFill>
                <a:latin typeface="Times New Roman" panose="02020603050405020304" pitchFamily="18" charset="0"/>
                <a:cs typeface="Times New Roman" panose="02020603050405020304" pitchFamily="18" charset="0"/>
              </a:rPr>
              <a:t/>
            </a:r>
            <a:br>
              <a:rPr lang="en-US" sz="4800" smtClean="0">
                <a:solidFill>
                  <a:srgbClr val="FF0000"/>
                </a:solidFill>
                <a:latin typeface="Times New Roman" panose="02020603050405020304" pitchFamily="18" charset="0"/>
                <a:cs typeface="Times New Roman" panose="02020603050405020304" pitchFamily="18" charset="0"/>
              </a:rPr>
            </a:br>
            <a:r>
              <a:rPr lang="en-US" sz="4800" b="1" dirty="0" err="1" smtClean="0">
                <a:solidFill>
                  <a:srgbClr val="002060"/>
                </a:solidFill>
                <a:latin typeface="Times New Roman" panose="02020603050405020304" pitchFamily="18" charset="0"/>
                <a:cs typeface="Times New Roman" panose="02020603050405020304" pitchFamily="18" charset="0"/>
              </a:rPr>
              <a:t>Môn</a:t>
            </a:r>
            <a:r>
              <a:rPr lang="en-US" sz="4800" b="1" dirty="0" smtClean="0">
                <a:solidFill>
                  <a:srgbClr val="002060"/>
                </a:solidFill>
                <a:latin typeface="Times New Roman" panose="02020603050405020304" pitchFamily="18" charset="0"/>
                <a:cs typeface="Times New Roman" panose="02020603050405020304" pitchFamily="18" charset="0"/>
              </a:rPr>
              <a:t>: </a:t>
            </a:r>
            <a:r>
              <a:rPr lang="en-US" sz="4800" b="1" dirty="0" err="1" smtClean="0">
                <a:solidFill>
                  <a:srgbClr val="002060"/>
                </a:solidFill>
                <a:latin typeface="Times New Roman" panose="02020603050405020304" pitchFamily="18" charset="0"/>
                <a:cs typeface="Times New Roman" panose="02020603050405020304" pitchFamily="18" charset="0"/>
              </a:rPr>
              <a:t>Giáo</a:t>
            </a:r>
            <a:r>
              <a:rPr lang="en-US" sz="4800" b="1" dirty="0" smtClean="0">
                <a:solidFill>
                  <a:srgbClr val="002060"/>
                </a:solidFill>
                <a:latin typeface="Times New Roman" panose="02020603050405020304" pitchFamily="18" charset="0"/>
                <a:cs typeface="Times New Roman" panose="02020603050405020304" pitchFamily="18" charset="0"/>
              </a:rPr>
              <a:t> </a:t>
            </a:r>
            <a:r>
              <a:rPr lang="en-US" sz="4800" b="1" dirty="0" err="1" smtClean="0">
                <a:solidFill>
                  <a:srgbClr val="002060"/>
                </a:solidFill>
                <a:latin typeface="Times New Roman" panose="02020603050405020304" pitchFamily="18" charset="0"/>
                <a:cs typeface="Times New Roman" panose="02020603050405020304" pitchFamily="18" charset="0"/>
              </a:rPr>
              <a:t>dục</a:t>
            </a:r>
            <a:r>
              <a:rPr lang="en-US" sz="4800" b="1" dirty="0" smtClean="0">
                <a:solidFill>
                  <a:srgbClr val="002060"/>
                </a:solidFill>
                <a:latin typeface="Times New Roman" panose="02020603050405020304" pitchFamily="18" charset="0"/>
                <a:cs typeface="Times New Roman" panose="02020603050405020304" pitchFamily="18" charset="0"/>
              </a:rPr>
              <a:t> </a:t>
            </a:r>
            <a:r>
              <a:rPr lang="en-US" sz="4800" b="1" dirty="0" err="1" smtClean="0">
                <a:solidFill>
                  <a:srgbClr val="002060"/>
                </a:solidFill>
                <a:latin typeface="Times New Roman" panose="02020603050405020304" pitchFamily="18" charset="0"/>
                <a:cs typeface="Times New Roman" panose="02020603050405020304" pitchFamily="18" charset="0"/>
              </a:rPr>
              <a:t>địa</a:t>
            </a:r>
            <a:r>
              <a:rPr lang="en-US" sz="4800" b="1" dirty="0" smtClean="0">
                <a:solidFill>
                  <a:srgbClr val="002060"/>
                </a:solidFill>
                <a:latin typeface="Times New Roman" panose="02020603050405020304" pitchFamily="18" charset="0"/>
                <a:cs typeface="Times New Roman" panose="02020603050405020304" pitchFamily="18" charset="0"/>
              </a:rPr>
              <a:t> </a:t>
            </a:r>
            <a:r>
              <a:rPr lang="en-US" sz="4800" b="1" dirty="0" err="1" smtClean="0">
                <a:solidFill>
                  <a:srgbClr val="002060"/>
                </a:solidFill>
                <a:latin typeface="Times New Roman" panose="02020603050405020304" pitchFamily="18" charset="0"/>
                <a:cs typeface="Times New Roman" panose="02020603050405020304" pitchFamily="18" charset="0"/>
              </a:rPr>
              <a:t>phương</a:t>
            </a:r>
            <a:r>
              <a:rPr lang="en-US" sz="4800" b="1" dirty="0" smtClean="0">
                <a:solidFill>
                  <a:srgbClr val="002060"/>
                </a:solidFill>
                <a:latin typeface="Times New Roman" panose="02020603050405020304" pitchFamily="18" charset="0"/>
                <a:cs typeface="Times New Roman" panose="02020603050405020304" pitchFamily="18" charset="0"/>
              </a:rPr>
              <a:t> </a:t>
            </a:r>
            <a:r>
              <a:rPr lang="en-US" sz="4800" b="1" dirty="0" err="1" smtClean="0">
                <a:solidFill>
                  <a:srgbClr val="002060"/>
                </a:solidFill>
                <a:latin typeface="Times New Roman" panose="02020603050405020304" pitchFamily="18" charset="0"/>
                <a:cs typeface="Times New Roman" panose="02020603050405020304" pitchFamily="18" charset="0"/>
              </a:rPr>
              <a:t>lớp</a:t>
            </a:r>
            <a:r>
              <a:rPr lang="en-US" sz="4800" b="1" dirty="0" smtClean="0">
                <a:solidFill>
                  <a:srgbClr val="002060"/>
                </a:solidFill>
                <a:latin typeface="Times New Roman" panose="02020603050405020304" pitchFamily="18" charset="0"/>
                <a:cs typeface="Times New Roman" panose="02020603050405020304" pitchFamily="18" charset="0"/>
              </a:rPr>
              <a:t> 8</a:t>
            </a:r>
            <a:r>
              <a:rPr lang="en-US" sz="4800" dirty="0" smtClean="0">
                <a:solidFill>
                  <a:srgbClr val="FF0000"/>
                </a:solidFill>
                <a:latin typeface="Times New Roman" panose="02020603050405020304" pitchFamily="18" charset="0"/>
                <a:cs typeface="Times New Roman" panose="02020603050405020304" pitchFamily="18" charset="0"/>
              </a:rPr>
              <a:t/>
            </a:r>
            <a:br>
              <a:rPr lang="en-US" sz="4800" dirty="0" smtClean="0">
                <a:solidFill>
                  <a:srgbClr val="FF0000"/>
                </a:solidFill>
                <a:latin typeface="Times New Roman" panose="02020603050405020304" pitchFamily="18" charset="0"/>
                <a:cs typeface="Times New Roman" panose="02020603050405020304" pitchFamily="18" charset="0"/>
              </a:rPr>
            </a:br>
            <a:r>
              <a:rPr lang="en-US" sz="4800" dirty="0" smtClean="0">
                <a:solidFill>
                  <a:srgbClr val="FF0000"/>
                </a:solidFill>
                <a:latin typeface="Times New Roman" panose="02020603050405020304" pitchFamily="18" charset="0"/>
                <a:cs typeface="Times New Roman" panose="02020603050405020304" pitchFamily="18" charset="0"/>
              </a:rPr>
              <a:t/>
            </a:r>
            <a:br>
              <a:rPr lang="en-US" sz="4800" dirty="0" smtClean="0">
                <a:solidFill>
                  <a:srgbClr val="FF0000"/>
                </a:solidFill>
                <a:latin typeface="Times New Roman" panose="02020603050405020304" pitchFamily="18" charset="0"/>
                <a:cs typeface="Times New Roman" panose="02020603050405020304" pitchFamily="18" charset="0"/>
              </a:rPr>
            </a:br>
            <a:endParaRPr lang="vi-VN"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36893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29" y="647273"/>
            <a:ext cx="10890863" cy="498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admin\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28" y="576648"/>
            <a:ext cx="10983331" cy="51666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admin\Desktop\photo-1-163211672372712503575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62" y="326688"/>
            <a:ext cx="11188813" cy="554958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3647619" y="5876270"/>
            <a:ext cx="6842295" cy="1163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50000"/>
              </a:lnSpc>
              <a:spcBef>
                <a:spcPts val="1000"/>
              </a:spcBef>
              <a:spcAft>
                <a:spcPts val="0"/>
              </a:spcAft>
              <a:buClr>
                <a:srgbClr val="5FCBEF"/>
              </a:buClr>
              <a:buSzPct val="80000"/>
              <a:buNone/>
              <a:tabLst/>
              <a:defRPr/>
            </a:pPr>
            <a:r>
              <a:rPr lang="vi-VN" sz="2400" b="1" dirty="0" smtClean="0">
                <a:solidFill>
                  <a:srgbClr val="FF0000"/>
                </a:solidFill>
                <a:latin typeface="Times New Roman" panose="02020603050405020304" pitchFamily="18" charset="0"/>
                <a:cs typeface="Times New Roman" panose="02020603050405020304" pitchFamily="18" charset="0"/>
              </a:rPr>
              <a:t>Danh lam thắng cảnh vịnh Hạ Long</a:t>
            </a:r>
          </a:p>
        </p:txBody>
      </p:sp>
    </p:spTree>
    <p:extLst>
      <p:ext uri="{BB962C8B-B14F-4D97-AF65-F5344CB8AC3E}">
        <p14:creationId xmlns:p14="http://schemas.microsoft.com/office/powerpoint/2010/main" val="10893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7874" y="359595"/>
            <a:ext cx="11553438" cy="63391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50000"/>
              </a:lnSpc>
              <a:spcBef>
                <a:spcPts val="0"/>
              </a:spcBef>
              <a:spcAft>
                <a:spcPts val="0"/>
              </a:spcAft>
              <a:buClr>
                <a:srgbClr val="5FCBEF"/>
              </a:buClr>
              <a:buSzPct val="80000"/>
              <a:buFont typeface="Wingdings 3" charset="2"/>
              <a:buNone/>
              <a:tabLst/>
              <a:defRPr/>
            </a:pPr>
            <a:r>
              <a:rPr lang="vi-VN" sz="2800" b="1" dirty="0" smtClean="0">
                <a:solidFill>
                  <a:srgbClr val="FF0000"/>
                </a:solidFill>
                <a:latin typeface="Times New Roman" panose="02020603050405020304" pitchFamily="18" charset="0"/>
                <a:cs typeface="Times New Roman" panose="02020603050405020304" pitchFamily="18" charset="0"/>
              </a:rPr>
              <a:t>2. Khu di tích lịch sử và danh thắng Yên Tử</a:t>
            </a:r>
            <a:endPar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
                <a:srgbClr val="5FCBEF"/>
              </a:buClr>
              <a:buSzPct val="80000"/>
              <a:buFont typeface="Wingdings 3" charset="2"/>
              <a:buNone/>
              <a:tabLst/>
              <a:defRPr/>
            </a:pPr>
            <a:r>
              <a:rPr lang="vi-VN" sz="2800" dirty="0" smtClean="0">
                <a:solidFill>
                  <a:sysClr val="windowText" lastClr="000000">
                    <a:lumMod val="75000"/>
                    <a:lumOff val="25000"/>
                  </a:sysClr>
                </a:solidFill>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danh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thắng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Yên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thuộc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phận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thành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phố</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Uông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thị</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xã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Triều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tổng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diện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9.295 ha (92.950.000 m2). </a:t>
            </a:r>
          </a:p>
          <a:p>
            <a:pPr marL="0" marR="57150" lvl="0" indent="0" algn="just" defTabSz="457200" rtl="0" eaLnBrk="1" fontAlgn="auto" latinLnBrk="0" hangingPunct="1">
              <a:lnSpc>
                <a:spcPct val="150000"/>
              </a:lnSpc>
              <a:spcBef>
                <a:spcPts val="0"/>
              </a:spcBef>
              <a:spcAft>
                <a:spcPts val="0"/>
              </a:spcAft>
              <a:buClr>
                <a:srgbClr val="5FCBEF"/>
              </a:buClr>
              <a:buSzPct val="80000"/>
              <a:buFont typeface="Wingdings 3" charset="2"/>
              <a:buNone/>
              <a:tabLst>
                <a:tab pos="180340" algn="l"/>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gắn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thiền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phái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Trúc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Lâm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Yên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nơi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dân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tôn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kính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thờ</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Phật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thờ</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Mẫu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p>
          <a:p>
            <a:pPr marL="0" marR="57150" lvl="0" indent="0" algn="just" defTabSz="457200" rtl="0" eaLnBrk="1" fontAlgn="auto" latinLnBrk="0" hangingPunct="1">
              <a:lnSpc>
                <a:spcPct val="150000"/>
              </a:lnSpc>
              <a:spcBef>
                <a:spcPts val="0"/>
              </a:spcBef>
              <a:spcAft>
                <a:spcPts val="0"/>
              </a:spcAft>
              <a:buClr>
                <a:srgbClr val="5FCBEF"/>
              </a:buClr>
              <a:buSzPct val="80000"/>
              <a:buFont typeface="Wingdings 3" charset="2"/>
              <a:buNone/>
              <a:tabLst>
                <a:tab pos="180340" algn="l"/>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27 – 9 – 2012,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tướng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Chính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quyết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xếp</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hạng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danh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thắng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Yên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quốc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gia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đặc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biệt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theo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Quyết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1419/QĐ-</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TTg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27 – 9 – 2012.</a:t>
            </a:r>
          </a:p>
        </p:txBody>
      </p:sp>
    </p:spTree>
    <p:extLst>
      <p:ext uri="{BB962C8B-B14F-4D97-AF65-F5344CB8AC3E}">
        <p14:creationId xmlns:p14="http://schemas.microsoft.com/office/powerpoint/2010/main" val="1843178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107"/>
          <a:stretch/>
        </p:blipFill>
        <p:spPr bwMode="auto">
          <a:xfrm>
            <a:off x="671314" y="575353"/>
            <a:ext cx="10835742" cy="527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Khám phá quần thể khu di tích Yên Tử với lịch sử lâu đời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14" y="575354"/>
            <a:ext cx="10835742" cy="52791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Desktop\tải xuố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01" y="419249"/>
            <a:ext cx="10911155" cy="55287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Desktop\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02" y="387658"/>
            <a:ext cx="10911154" cy="53206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images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900" y="225432"/>
            <a:ext cx="10911155" cy="5712982"/>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3734508" y="5987793"/>
            <a:ext cx="6960890" cy="10890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50000"/>
              </a:lnSpc>
              <a:spcBef>
                <a:spcPts val="1000"/>
              </a:spcBef>
              <a:spcAft>
                <a:spcPts val="0"/>
              </a:spcAft>
              <a:buClr>
                <a:srgbClr val="5FCBEF"/>
              </a:buClr>
              <a:buSzPct val="80000"/>
              <a:buFont typeface="Wingdings 3" charset="2"/>
              <a:buNone/>
              <a:tabLst/>
              <a:defRPr/>
            </a:pPr>
            <a:r>
              <a:rPr lang="vi-VN" sz="2000" b="1" dirty="0" smtClean="0">
                <a:solidFill>
                  <a:srgbClr val="FF0000"/>
                </a:solidFill>
                <a:latin typeface="Times New Roman" panose="02020603050405020304" pitchFamily="18" charset="0"/>
                <a:cs typeface="Times New Roman" panose="02020603050405020304" pitchFamily="18" charset="0"/>
              </a:rPr>
              <a:t>Khu di tích lịch sử và danh thắng Yên Tử</a:t>
            </a:r>
            <a:endParaRPr kumimoji="0" lang="vi-VN" sz="2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339455" y="976045"/>
            <a:ext cx="9509761" cy="53324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vi-VN" sz="2800" b="1" dirty="0" smtClean="0">
                <a:solidFill>
                  <a:srgbClr val="FF0000"/>
                </a:solidFill>
                <a:latin typeface="Times New Roman" panose="02020603050405020304" pitchFamily="18" charset="0"/>
                <a:cs typeface="Times New Roman" panose="02020603050405020304" pitchFamily="18" charset="0"/>
              </a:rPr>
              <a:t>3. Khu di tích lịch sử Bạch Đằng</a:t>
            </a:r>
            <a:endPar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vi-VN" sz="2800" dirty="0" smtClean="0">
                <a:solidFill>
                  <a:sysClr val="windowText" lastClr="000000">
                    <a:lumMod val="75000"/>
                    <a:lumOff val="25000"/>
                  </a:sysClr>
                </a:solidFill>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Bạch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Đằng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thuộc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phận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thị</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xã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Quảng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Yên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thành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phố</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Uông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tổng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diện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416.107,3 m2.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nơi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lưu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niệm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chiến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thắng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Bạch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Đằng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27 – 9 – 2012,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tướng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Chính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quyết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xếp</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hạng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Bạch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Đằng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quốc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gia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đặc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biệt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theo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Quyết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1419/QĐ-</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TTg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27 – 9 – 2012.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800" b="0" i="0" u="none" strike="noStrike" kern="1200" cap="none" spc="0" normalizeH="0" baseline="0" noProof="0" dirty="0">
              <a:ln>
                <a:noFill/>
              </a:ln>
              <a:solidFill>
                <a:sysClr val="windowText" lastClr="000000"/>
              </a:solidFill>
              <a:effectLst/>
              <a:uLnTx/>
              <a:uFillTx/>
              <a:latin typeface="Trebuchet MS"/>
            </a:endParaRPr>
          </a:p>
        </p:txBody>
      </p:sp>
    </p:spTree>
    <p:extLst>
      <p:ext uri="{BB962C8B-B14F-4D97-AF65-F5344CB8AC3E}">
        <p14:creationId xmlns:p14="http://schemas.microsoft.com/office/powerpoint/2010/main" val="302943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0745" y="5902020"/>
            <a:ext cx="9390743" cy="634966"/>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dirty="0" smtClean="0">
                <a:solidFill>
                  <a:srgbClr val="FF0000"/>
                </a:solidFill>
                <a:latin typeface="Times New Roman" pitchFamily="18" charset="0"/>
                <a:cs typeface="Times New Roman" pitchFamily="18" charset="0"/>
              </a:rPr>
              <a:t>Khu </a:t>
            </a:r>
            <a:r>
              <a:rPr lang="vi-VN" sz="2600" b="1" dirty="0">
                <a:solidFill>
                  <a:srgbClr val="FF0000"/>
                </a:solidFill>
                <a:latin typeface="Times New Roman" pitchFamily="18" charset="0"/>
                <a:cs typeface="Times New Roman" pitchFamily="18" charset="0"/>
              </a:rPr>
              <a:t>di tích lịch sử Bạch Đằng ở Quảng Yên</a:t>
            </a:r>
          </a:p>
        </p:txBody>
      </p:sp>
      <p:grpSp>
        <p:nvGrpSpPr>
          <p:cNvPr id="6" name="Group 5"/>
          <p:cNvGrpSpPr>
            <a:grpSpLocks/>
          </p:cNvGrpSpPr>
          <p:nvPr/>
        </p:nvGrpSpPr>
        <p:grpSpPr bwMode="auto">
          <a:xfrm>
            <a:off x="456041" y="421240"/>
            <a:ext cx="11277047" cy="5188449"/>
            <a:chOff x="5502" y="169"/>
            <a:chExt cx="4318" cy="2480"/>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 y="173"/>
              <a:ext cx="4308" cy="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7"/>
            <p:cNvSpPr>
              <a:spLocks/>
            </p:cNvSpPr>
            <p:nvPr/>
          </p:nvSpPr>
          <p:spPr bwMode="auto">
            <a:xfrm>
              <a:off x="5506" y="173"/>
              <a:ext cx="4308" cy="2470"/>
            </a:xfrm>
            <a:custGeom>
              <a:avLst/>
              <a:gdLst>
                <a:gd name="T0" fmla="+- 0 5755 5507"/>
                <a:gd name="T1" fmla="*/ T0 w 4308"/>
                <a:gd name="T2" fmla="+- 0 174 174"/>
                <a:gd name="T3" fmla="*/ 174 h 2470"/>
                <a:gd name="T4" fmla="+- 0 5677 5507"/>
                <a:gd name="T5" fmla="*/ T4 w 4308"/>
                <a:gd name="T6" fmla="+- 0 186 174"/>
                <a:gd name="T7" fmla="*/ 186 h 2470"/>
                <a:gd name="T8" fmla="+- 0 5609 5507"/>
                <a:gd name="T9" fmla="*/ T8 w 4308"/>
                <a:gd name="T10" fmla="+- 0 222 174"/>
                <a:gd name="T11" fmla="*/ 222 h 2470"/>
                <a:gd name="T12" fmla="+- 0 5555 5507"/>
                <a:gd name="T13" fmla="*/ T12 w 4308"/>
                <a:gd name="T14" fmla="+- 0 275 174"/>
                <a:gd name="T15" fmla="*/ 275 h 2470"/>
                <a:gd name="T16" fmla="+- 0 5520 5507"/>
                <a:gd name="T17" fmla="*/ T16 w 4308"/>
                <a:gd name="T18" fmla="+- 0 344 174"/>
                <a:gd name="T19" fmla="*/ 344 h 2470"/>
                <a:gd name="T20" fmla="+- 0 5507 5507"/>
                <a:gd name="T21" fmla="*/ T20 w 4308"/>
                <a:gd name="T22" fmla="+- 0 422 174"/>
                <a:gd name="T23" fmla="*/ 422 h 2470"/>
                <a:gd name="T24" fmla="+- 0 5507 5507"/>
                <a:gd name="T25" fmla="*/ T24 w 4308"/>
                <a:gd name="T26" fmla="+- 0 2394 174"/>
                <a:gd name="T27" fmla="*/ 2394 h 2470"/>
                <a:gd name="T28" fmla="+- 0 5520 5507"/>
                <a:gd name="T29" fmla="*/ T28 w 4308"/>
                <a:gd name="T30" fmla="+- 0 2473 174"/>
                <a:gd name="T31" fmla="*/ 2473 h 2470"/>
                <a:gd name="T32" fmla="+- 0 5555 5507"/>
                <a:gd name="T33" fmla="*/ T32 w 4308"/>
                <a:gd name="T34" fmla="+- 0 2541 174"/>
                <a:gd name="T35" fmla="*/ 2541 h 2470"/>
                <a:gd name="T36" fmla="+- 0 5609 5507"/>
                <a:gd name="T37" fmla="*/ T36 w 4308"/>
                <a:gd name="T38" fmla="+- 0 2595 174"/>
                <a:gd name="T39" fmla="*/ 2595 h 2470"/>
                <a:gd name="T40" fmla="+- 0 5677 5507"/>
                <a:gd name="T41" fmla="*/ T40 w 4308"/>
                <a:gd name="T42" fmla="+- 0 2630 174"/>
                <a:gd name="T43" fmla="*/ 2630 h 2470"/>
                <a:gd name="T44" fmla="+- 0 5755 5507"/>
                <a:gd name="T45" fmla="*/ T44 w 4308"/>
                <a:gd name="T46" fmla="+- 0 2643 174"/>
                <a:gd name="T47" fmla="*/ 2643 h 2470"/>
                <a:gd name="T48" fmla="+- 0 9566 5507"/>
                <a:gd name="T49" fmla="*/ T48 w 4308"/>
                <a:gd name="T50" fmla="+- 0 2643 174"/>
                <a:gd name="T51" fmla="*/ 2643 h 2470"/>
                <a:gd name="T52" fmla="+- 0 9644 5507"/>
                <a:gd name="T53" fmla="*/ T52 w 4308"/>
                <a:gd name="T54" fmla="+- 0 2630 174"/>
                <a:gd name="T55" fmla="*/ 2630 h 2470"/>
                <a:gd name="T56" fmla="+- 0 9713 5507"/>
                <a:gd name="T57" fmla="*/ T56 w 4308"/>
                <a:gd name="T58" fmla="+- 0 2595 174"/>
                <a:gd name="T59" fmla="*/ 2595 h 2470"/>
                <a:gd name="T60" fmla="+- 0 9766 5507"/>
                <a:gd name="T61" fmla="*/ T60 w 4308"/>
                <a:gd name="T62" fmla="+- 0 2541 174"/>
                <a:gd name="T63" fmla="*/ 2541 h 2470"/>
                <a:gd name="T64" fmla="+- 0 9802 5507"/>
                <a:gd name="T65" fmla="*/ T64 w 4308"/>
                <a:gd name="T66" fmla="+- 0 2473 174"/>
                <a:gd name="T67" fmla="*/ 2473 h 2470"/>
                <a:gd name="T68" fmla="+- 0 9814 5507"/>
                <a:gd name="T69" fmla="*/ T68 w 4308"/>
                <a:gd name="T70" fmla="+- 0 2394 174"/>
                <a:gd name="T71" fmla="*/ 2394 h 2470"/>
                <a:gd name="T72" fmla="+- 0 9814 5507"/>
                <a:gd name="T73" fmla="*/ T72 w 4308"/>
                <a:gd name="T74" fmla="+- 0 422 174"/>
                <a:gd name="T75" fmla="*/ 422 h 2470"/>
                <a:gd name="T76" fmla="+- 0 9802 5507"/>
                <a:gd name="T77" fmla="*/ T76 w 4308"/>
                <a:gd name="T78" fmla="+- 0 344 174"/>
                <a:gd name="T79" fmla="*/ 344 h 2470"/>
                <a:gd name="T80" fmla="+- 0 9766 5507"/>
                <a:gd name="T81" fmla="*/ T80 w 4308"/>
                <a:gd name="T82" fmla="+- 0 275 174"/>
                <a:gd name="T83" fmla="*/ 275 h 2470"/>
                <a:gd name="T84" fmla="+- 0 9713 5507"/>
                <a:gd name="T85" fmla="*/ T84 w 4308"/>
                <a:gd name="T86" fmla="+- 0 222 174"/>
                <a:gd name="T87" fmla="*/ 222 h 2470"/>
                <a:gd name="T88" fmla="+- 0 9644 5507"/>
                <a:gd name="T89" fmla="*/ T88 w 4308"/>
                <a:gd name="T90" fmla="+- 0 186 174"/>
                <a:gd name="T91" fmla="*/ 186 h 2470"/>
                <a:gd name="T92" fmla="+- 0 9566 5507"/>
                <a:gd name="T93" fmla="*/ T92 w 4308"/>
                <a:gd name="T94" fmla="+- 0 174 174"/>
                <a:gd name="T95" fmla="*/ 174 h 2470"/>
                <a:gd name="T96" fmla="+- 0 5755 5507"/>
                <a:gd name="T97" fmla="*/ T96 w 4308"/>
                <a:gd name="T98" fmla="+- 0 174 174"/>
                <a:gd name="T99" fmla="*/ 174 h 24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308" h="2470">
                  <a:moveTo>
                    <a:pt x="248" y="0"/>
                  </a:moveTo>
                  <a:lnTo>
                    <a:pt x="170" y="12"/>
                  </a:lnTo>
                  <a:lnTo>
                    <a:pt x="102" y="48"/>
                  </a:lnTo>
                  <a:lnTo>
                    <a:pt x="48" y="101"/>
                  </a:lnTo>
                  <a:lnTo>
                    <a:pt x="13" y="170"/>
                  </a:lnTo>
                  <a:lnTo>
                    <a:pt x="0" y="248"/>
                  </a:lnTo>
                  <a:lnTo>
                    <a:pt x="0" y="2220"/>
                  </a:lnTo>
                  <a:lnTo>
                    <a:pt x="13" y="2299"/>
                  </a:lnTo>
                  <a:lnTo>
                    <a:pt x="48" y="2367"/>
                  </a:lnTo>
                  <a:lnTo>
                    <a:pt x="102" y="2421"/>
                  </a:lnTo>
                  <a:lnTo>
                    <a:pt x="170" y="2456"/>
                  </a:lnTo>
                  <a:lnTo>
                    <a:pt x="248" y="2469"/>
                  </a:lnTo>
                  <a:lnTo>
                    <a:pt x="4059" y="2469"/>
                  </a:lnTo>
                  <a:lnTo>
                    <a:pt x="4137" y="2456"/>
                  </a:lnTo>
                  <a:lnTo>
                    <a:pt x="4206" y="2421"/>
                  </a:lnTo>
                  <a:lnTo>
                    <a:pt x="4259" y="2367"/>
                  </a:lnTo>
                  <a:lnTo>
                    <a:pt x="4295" y="2299"/>
                  </a:lnTo>
                  <a:lnTo>
                    <a:pt x="4307" y="2220"/>
                  </a:lnTo>
                  <a:lnTo>
                    <a:pt x="4307" y="248"/>
                  </a:lnTo>
                  <a:lnTo>
                    <a:pt x="4295" y="170"/>
                  </a:lnTo>
                  <a:lnTo>
                    <a:pt x="4259" y="101"/>
                  </a:lnTo>
                  <a:lnTo>
                    <a:pt x="4206" y="48"/>
                  </a:lnTo>
                  <a:lnTo>
                    <a:pt x="4137" y="12"/>
                  </a:lnTo>
                  <a:lnTo>
                    <a:pt x="4059" y="0"/>
                  </a:lnTo>
                  <a:lnTo>
                    <a:pt x="248" y="0"/>
                  </a:lnTo>
                  <a:close/>
                </a:path>
              </a:pathLst>
            </a:custGeom>
            <a:noFill/>
            <a:ln w="6579">
              <a:solidFill>
                <a:srgbClr val="00AEE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678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87790" y="1006867"/>
            <a:ext cx="10846192" cy="50474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4. Khu di tích</a:t>
            </a:r>
            <a:r>
              <a:rPr kumimoji="0" lang="vi-VN" sz="28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lịch sử nhà Trần tại Đông Triều</a:t>
            </a:r>
            <a:endPar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Trần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tại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Triều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thuộc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địa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phận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thị</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xã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Triều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tổng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diện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2.206 ha (22.060.000 m2</a:t>
            </a:r>
            <a:r>
              <a:rPr kumimoji="0" lang="vi-VN"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nơi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thờ</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tiên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Trần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vị</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vua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Trần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An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Sinh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vương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Trần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Liễu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thờ</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Phật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Trúc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lâm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tam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Ngày</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09 – 12 – 2013,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tướng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Chính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quyết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xếp</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hạng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Trần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tại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Triều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quốc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gia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đặc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biệt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Quyết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2383/QĐ-</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TTg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800" b="0" i="0" u="none" strike="noStrike" kern="1200" cap="none" spc="0" normalizeH="0" baseline="0" noProof="0" dirty="0">
              <a:ln>
                <a:noFill/>
              </a:ln>
              <a:solidFill>
                <a:sysClr val="windowText" lastClr="000000"/>
              </a:solidFill>
              <a:effectLst/>
              <a:uLnTx/>
              <a:uFillTx/>
              <a:latin typeface="Trebuchet MS"/>
              <a:ea typeface="+mn-ea"/>
            </a:endParaRPr>
          </a:p>
        </p:txBody>
      </p:sp>
    </p:spTree>
    <p:extLst>
      <p:ext uri="{BB962C8B-B14F-4D97-AF65-F5344CB8AC3E}">
        <p14:creationId xmlns:p14="http://schemas.microsoft.com/office/powerpoint/2010/main" val="15848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3824" y="5805627"/>
            <a:ext cx="9390743" cy="634966"/>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dirty="0">
                <a:solidFill>
                  <a:srgbClr val="FF0000"/>
                </a:solidFill>
                <a:latin typeface="Times New Roman" pitchFamily="18" charset="0"/>
                <a:cs typeface="Times New Roman" pitchFamily="18" charset="0"/>
              </a:rPr>
              <a:t>Khu di tích lịch sử </a:t>
            </a:r>
            <a:r>
              <a:rPr lang="vi-VN" sz="2600" b="1" dirty="0" smtClean="0">
                <a:solidFill>
                  <a:srgbClr val="FF0000"/>
                </a:solidFill>
                <a:latin typeface="Times New Roman" pitchFamily="18" charset="0"/>
                <a:cs typeface="Times New Roman" pitchFamily="18" charset="0"/>
              </a:rPr>
              <a:t>nhà Trần tại Đông Triều</a:t>
            </a:r>
            <a:endParaRPr lang="vi-VN" sz="2600" b="1" dirty="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698643"/>
            <a:ext cx="10780054" cy="488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Users\admin\Desktop\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391768"/>
            <a:ext cx="10870076" cy="55020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Desktop\di-tich-lich-su-nha-tran-ivivu-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3" y="483954"/>
            <a:ext cx="10870076" cy="53220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Desktop\di-tich-lich-su-nha-tran-ivivu-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491" y="297952"/>
            <a:ext cx="10870076" cy="550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84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21"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77167" y="873303"/>
            <a:ext cx="11058662" cy="55687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5. Khu di tích</a:t>
            </a:r>
            <a:r>
              <a:rPr kumimoji="0" lang="vi-VN" sz="28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lịch sử đền Cửa Ông</a:t>
            </a:r>
            <a:endPar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lumMod val="75000"/>
                    <a:lumOff val="25000"/>
                  </a:sys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Đền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Cửa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còn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gọi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Hải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linh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từ</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hay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đền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Đức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nằm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địa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bàn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phường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Cửa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phố</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Cẩm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Đền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cụm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gồm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2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đền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Cửa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phố</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Cẩm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đền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Cặp</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Tiên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huyện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Vân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Đồn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diện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181 250 m2.</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giá</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trị</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to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lớn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tâm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linh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những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giá</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trị</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đặc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sắc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nghệ</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thuật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hoá</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dân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tộc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đền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Cửa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tướng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Chính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xếp</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hạng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quốc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gia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đặc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biệt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tại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Quyết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2082/QĐ-</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TTg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ngày</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25 – 12 – 2017.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800" b="0" i="0" u="none" strike="noStrike" kern="1200" cap="none" spc="0" normalizeH="0" baseline="0" noProof="0" dirty="0">
              <a:ln>
                <a:noFill/>
              </a:ln>
              <a:solidFill>
                <a:sysClr val="windowText" lastClr="000000"/>
              </a:solidFill>
              <a:effectLst/>
              <a:uLnTx/>
              <a:uFillTx/>
              <a:latin typeface="Trebuchet MS"/>
              <a:ea typeface="+mn-ea"/>
            </a:endParaRPr>
          </a:p>
        </p:txBody>
      </p:sp>
    </p:spTree>
    <p:extLst>
      <p:ext uri="{BB962C8B-B14F-4D97-AF65-F5344CB8AC3E}">
        <p14:creationId xmlns:p14="http://schemas.microsoft.com/office/powerpoint/2010/main" val="183409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294" y="5856997"/>
            <a:ext cx="9390743" cy="634966"/>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FF0000"/>
                </a:solidFill>
                <a:latin typeface="Times New Roman" pitchFamily="18" charset="0"/>
                <a:cs typeface="Times New Roman" pitchFamily="18" charset="0"/>
              </a:rPr>
              <a:t>Khu di tích lịch sử đền Cửa Ông </a:t>
            </a:r>
            <a:r>
              <a:rPr lang="vi-VN" sz="2600" b="1" smtClean="0">
                <a:solidFill>
                  <a:srgbClr val="FF0000"/>
                </a:solidFill>
                <a:latin typeface="Times New Roman" pitchFamily="18" charset="0"/>
                <a:cs typeface="Times New Roman" pitchFamily="18" charset="0"/>
              </a:rPr>
              <a:t>ở</a:t>
            </a:r>
            <a:r>
              <a:rPr lang="en-US" sz="2600" b="1" smtClean="0">
                <a:solidFill>
                  <a:srgbClr val="FF0000"/>
                </a:solidFill>
                <a:latin typeface="Times New Roman" pitchFamily="18" charset="0"/>
                <a:cs typeface="Times New Roman" pitchFamily="18" charset="0"/>
              </a:rPr>
              <a:t> </a:t>
            </a:r>
            <a:r>
              <a:rPr lang="vi-VN" sz="2600" b="1" smtClean="0">
                <a:solidFill>
                  <a:srgbClr val="FF0000"/>
                </a:solidFill>
                <a:latin typeface="Times New Roman" pitchFamily="18" charset="0"/>
                <a:cs typeface="Times New Roman" pitchFamily="18" charset="0"/>
              </a:rPr>
              <a:t>Cẩm </a:t>
            </a:r>
            <a:r>
              <a:rPr lang="vi-VN" sz="2600" b="1">
                <a:solidFill>
                  <a:srgbClr val="FF0000"/>
                </a:solidFill>
                <a:latin typeface="Times New Roman" pitchFamily="18" charset="0"/>
                <a:cs typeface="Times New Roman" pitchFamily="18" charset="0"/>
              </a:rPr>
              <a:t>Phả</a:t>
            </a:r>
          </a:p>
        </p:txBody>
      </p:sp>
      <p:grpSp>
        <p:nvGrpSpPr>
          <p:cNvPr id="3" name="Group 2"/>
          <p:cNvGrpSpPr>
            <a:grpSpLocks/>
          </p:cNvGrpSpPr>
          <p:nvPr/>
        </p:nvGrpSpPr>
        <p:grpSpPr bwMode="auto">
          <a:xfrm>
            <a:off x="439291" y="421240"/>
            <a:ext cx="11098587" cy="4561755"/>
            <a:chOff x="2916" y="1244"/>
            <a:chExt cx="5127" cy="2615"/>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 y="1248"/>
              <a:ext cx="5119" cy="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auto">
            <a:xfrm>
              <a:off x="2920" y="1248"/>
              <a:ext cx="5119" cy="2607"/>
            </a:xfrm>
            <a:custGeom>
              <a:avLst/>
              <a:gdLst>
                <a:gd name="T0" fmla="+- 0 3110 2920"/>
                <a:gd name="T1" fmla="*/ T0 w 5119"/>
                <a:gd name="T2" fmla="+- 0 1248 1248"/>
                <a:gd name="T3" fmla="*/ 1248 h 2607"/>
                <a:gd name="T4" fmla="+- 0 3036 2920"/>
                <a:gd name="T5" fmla="*/ T4 w 5119"/>
                <a:gd name="T6" fmla="+- 0 1263 1248"/>
                <a:gd name="T7" fmla="*/ 1263 h 2607"/>
                <a:gd name="T8" fmla="+- 0 2976 2920"/>
                <a:gd name="T9" fmla="*/ T8 w 5119"/>
                <a:gd name="T10" fmla="+- 0 1304 1248"/>
                <a:gd name="T11" fmla="*/ 1304 h 2607"/>
                <a:gd name="T12" fmla="+- 0 2935 2920"/>
                <a:gd name="T13" fmla="*/ T12 w 5119"/>
                <a:gd name="T14" fmla="+- 0 1364 1248"/>
                <a:gd name="T15" fmla="*/ 1364 h 2607"/>
                <a:gd name="T16" fmla="+- 0 2920 2920"/>
                <a:gd name="T17" fmla="*/ T16 w 5119"/>
                <a:gd name="T18" fmla="+- 0 1437 1248"/>
                <a:gd name="T19" fmla="*/ 1437 h 2607"/>
                <a:gd name="T20" fmla="+- 0 2920 2920"/>
                <a:gd name="T21" fmla="*/ T20 w 5119"/>
                <a:gd name="T22" fmla="+- 0 3665 1248"/>
                <a:gd name="T23" fmla="*/ 3665 h 2607"/>
                <a:gd name="T24" fmla="+- 0 2935 2920"/>
                <a:gd name="T25" fmla="*/ T24 w 5119"/>
                <a:gd name="T26" fmla="+- 0 3739 1248"/>
                <a:gd name="T27" fmla="*/ 3739 h 2607"/>
                <a:gd name="T28" fmla="+- 0 2976 2920"/>
                <a:gd name="T29" fmla="*/ T28 w 5119"/>
                <a:gd name="T30" fmla="+- 0 3799 1248"/>
                <a:gd name="T31" fmla="*/ 3799 h 2607"/>
                <a:gd name="T32" fmla="+- 0 3036 2920"/>
                <a:gd name="T33" fmla="*/ T32 w 5119"/>
                <a:gd name="T34" fmla="+- 0 3840 1248"/>
                <a:gd name="T35" fmla="*/ 3840 h 2607"/>
                <a:gd name="T36" fmla="+- 0 3110 2920"/>
                <a:gd name="T37" fmla="*/ T36 w 5119"/>
                <a:gd name="T38" fmla="+- 0 3855 1248"/>
                <a:gd name="T39" fmla="*/ 3855 h 2607"/>
                <a:gd name="T40" fmla="+- 0 7849 2920"/>
                <a:gd name="T41" fmla="*/ T40 w 5119"/>
                <a:gd name="T42" fmla="+- 0 3855 1248"/>
                <a:gd name="T43" fmla="*/ 3855 h 2607"/>
                <a:gd name="T44" fmla="+- 0 7923 2920"/>
                <a:gd name="T45" fmla="*/ T44 w 5119"/>
                <a:gd name="T46" fmla="+- 0 3840 1248"/>
                <a:gd name="T47" fmla="*/ 3840 h 2607"/>
                <a:gd name="T48" fmla="+- 0 7983 2920"/>
                <a:gd name="T49" fmla="*/ T48 w 5119"/>
                <a:gd name="T50" fmla="+- 0 3799 1248"/>
                <a:gd name="T51" fmla="*/ 3799 h 2607"/>
                <a:gd name="T52" fmla="+- 0 8024 2920"/>
                <a:gd name="T53" fmla="*/ T52 w 5119"/>
                <a:gd name="T54" fmla="+- 0 3739 1248"/>
                <a:gd name="T55" fmla="*/ 3739 h 2607"/>
                <a:gd name="T56" fmla="+- 0 8039 2920"/>
                <a:gd name="T57" fmla="*/ T56 w 5119"/>
                <a:gd name="T58" fmla="+- 0 3665 1248"/>
                <a:gd name="T59" fmla="*/ 3665 h 2607"/>
                <a:gd name="T60" fmla="+- 0 8039 2920"/>
                <a:gd name="T61" fmla="*/ T60 w 5119"/>
                <a:gd name="T62" fmla="+- 0 1437 1248"/>
                <a:gd name="T63" fmla="*/ 1437 h 2607"/>
                <a:gd name="T64" fmla="+- 0 8024 2920"/>
                <a:gd name="T65" fmla="*/ T64 w 5119"/>
                <a:gd name="T66" fmla="+- 0 1364 1248"/>
                <a:gd name="T67" fmla="*/ 1364 h 2607"/>
                <a:gd name="T68" fmla="+- 0 7983 2920"/>
                <a:gd name="T69" fmla="*/ T68 w 5119"/>
                <a:gd name="T70" fmla="+- 0 1304 1248"/>
                <a:gd name="T71" fmla="*/ 1304 h 2607"/>
                <a:gd name="T72" fmla="+- 0 7923 2920"/>
                <a:gd name="T73" fmla="*/ T72 w 5119"/>
                <a:gd name="T74" fmla="+- 0 1263 1248"/>
                <a:gd name="T75" fmla="*/ 1263 h 2607"/>
                <a:gd name="T76" fmla="+- 0 7849 2920"/>
                <a:gd name="T77" fmla="*/ T76 w 5119"/>
                <a:gd name="T78" fmla="+- 0 1248 1248"/>
                <a:gd name="T79" fmla="*/ 1248 h 2607"/>
                <a:gd name="T80" fmla="+- 0 3110 2920"/>
                <a:gd name="T81" fmla="*/ T80 w 5119"/>
                <a:gd name="T82" fmla="+- 0 1248 1248"/>
                <a:gd name="T83" fmla="*/ 1248 h 26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119" h="2607">
                  <a:moveTo>
                    <a:pt x="190" y="0"/>
                  </a:moveTo>
                  <a:lnTo>
                    <a:pt x="116" y="15"/>
                  </a:lnTo>
                  <a:lnTo>
                    <a:pt x="56" y="56"/>
                  </a:lnTo>
                  <a:lnTo>
                    <a:pt x="15" y="116"/>
                  </a:lnTo>
                  <a:lnTo>
                    <a:pt x="0" y="189"/>
                  </a:lnTo>
                  <a:lnTo>
                    <a:pt x="0" y="2417"/>
                  </a:lnTo>
                  <a:lnTo>
                    <a:pt x="15" y="2491"/>
                  </a:lnTo>
                  <a:lnTo>
                    <a:pt x="56" y="2551"/>
                  </a:lnTo>
                  <a:lnTo>
                    <a:pt x="116" y="2592"/>
                  </a:lnTo>
                  <a:lnTo>
                    <a:pt x="190" y="2607"/>
                  </a:lnTo>
                  <a:lnTo>
                    <a:pt x="4929" y="2607"/>
                  </a:lnTo>
                  <a:lnTo>
                    <a:pt x="5003" y="2592"/>
                  </a:lnTo>
                  <a:lnTo>
                    <a:pt x="5063" y="2551"/>
                  </a:lnTo>
                  <a:lnTo>
                    <a:pt x="5104" y="2491"/>
                  </a:lnTo>
                  <a:lnTo>
                    <a:pt x="5119" y="2417"/>
                  </a:lnTo>
                  <a:lnTo>
                    <a:pt x="5119" y="189"/>
                  </a:lnTo>
                  <a:lnTo>
                    <a:pt x="5104" y="116"/>
                  </a:lnTo>
                  <a:lnTo>
                    <a:pt x="5063" y="56"/>
                  </a:lnTo>
                  <a:lnTo>
                    <a:pt x="5003" y="15"/>
                  </a:lnTo>
                  <a:lnTo>
                    <a:pt x="4929" y="0"/>
                  </a:lnTo>
                  <a:lnTo>
                    <a:pt x="190" y="0"/>
                  </a:lnTo>
                  <a:close/>
                </a:path>
              </a:pathLst>
            </a:custGeom>
            <a:noFill/>
            <a:ln w="5016">
              <a:solidFill>
                <a:srgbClr val="00AEE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2" descr="Đền Cửa Ông 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50" y="318473"/>
            <a:ext cx="11308203" cy="55385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30" y="249599"/>
            <a:ext cx="11211623" cy="56762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30" y="249599"/>
            <a:ext cx="11211623" cy="575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43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49373" y="452062"/>
            <a:ext cx="11265908" cy="531189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vi-VN" sz="2800" b="1" dirty="0" smtClean="0">
                <a:solidFill>
                  <a:srgbClr val="FF0000"/>
                </a:solidFill>
                <a:latin typeface="Times New Roman" panose="02020603050405020304" pitchFamily="18" charset="0"/>
                <a:cs typeface="Times New Roman" panose="02020603050405020304" pitchFamily="18" charset="0"/>
              </a:rPr>
              <a:t>6. Di tích lịch sử khu lưu niệm Chủ tịch Hồ Chí Minh trên đảo Cô Tô</a:t>
            </a: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vi-VN" sz="2800" dirty="0" smtClean="0">
                <a:solidFill>
                  <a:sysClr val="windowText" lastClr="000000">
                    <a:lumMod val="75000"/>
                    <a:lumOff val="25000"/>
                  </a:sysClr>
                </a:solidFill>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lưu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niệm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Hồ</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Minh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đảo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Tô</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thuộc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phận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3,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1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thị</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trấn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Tô</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tổng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diện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119.273.000 m2.</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gồm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điểm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tượng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đài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Bác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Hồ</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trưng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bày</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lưu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niệm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ao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cá</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ruộng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khoai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cánh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đồng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muối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nơi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lưu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niệm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điểm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Bác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Hồ</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thăm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đảo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Tô</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09 – 5 – 1961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được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Bác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Hồ</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đồng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phép</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dựng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tượng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còn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- 18 – 01 – 2022,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tướng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Chính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phủ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Quyết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93/QĐ-</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TTg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xếp</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hạng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lưu</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niệm</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Chủ</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tịch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Hồ</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Chí</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Minh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tích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quốc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gia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đặc</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biệt</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Trebuchet MS"/>
            </a:endParaRPr>
          </a:p>
        </p:txBody>
      </p:sp>
    </p:spTree>
    <p:extLst>
      <p:ext uri="{BB962C8B-B14F-4D97-AF65-F5344CB8AC3E}">
        <p14:creationId xmlns:p14="http://schemas.microsoft.com/office/powerpoint/2010/main" val="4293838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a:xfrm>
            <a:off x="2047654" y="2175511"/>
            <a:ext cx="8135176"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KHỞI ĐỘNG</a:t>
            </a:r>
            <a:endParaRPr lang="en-US" sz="50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6" name="TextBox 25"/>
          <p:cNvSpPr txBox="1"/>
          <p:nvPr/>
        </p:nvSpPr>
        <p:spPr>
          <a:xfrm>
            <a:off x="1594717" y="3314687"/>
            <a:ext cx="9041050" cy="2169825"/>
          </a:xfrm>
          <a:prstGeom prst="rect">
            <a:avLst/>
          </a:prstGeom>
          <a:noFill/>
        </p:spPr>
        <p:txBody>
          <a:bodyPr wrap="square" rtlCol="0">
            <a:spAutoFit/>
          </a:bodyPr>
          <a:lstStyle/>
          <a:p>
            <a:pPr lvl="0" algn="ctr"/>
            <a:r>
              <a:rPr lang="en-US" sz="4500" b="1" i="1" dirty="0" smtClean="0">
                <a:solidFill>
                  <a:srgbClr val="1F0ABC"/>
                </a:solidFill>
                <a:latin typeface="Times New Roman" pitchFamily="18" charset="0"/>
                <a:cs typeface="Times New Roman" pitchFamily="18" charset="0"/>
              </a:rPr>
              <a:t>H</a:t>
            </a:r>
            <a:r>
              <a:rPr lang="vi-VN" sz="4500" b="1" i="1" dirty="0" smtClean="0">
                <a:solidFill>
                  <a:srgbClr val="1F0ABC"/>
                </a:solidFill>
                <a:latin typeface="Times New Roman" pitchFamily="18" charset="0"/>
                <a:cs typeface="Times New Roman" pitchFamily="18" charset="0"/>
              </a:rPr>
              <a:t>S hát tập thể bài hát : “Quảng Ninh quê em” (Nhạc sĩ Đỗ Hòa An) và chia sẻ cảm xúc của mình?</a:t>
            </a:r>
            <a:endParaRPr lang="vi-VN" sz="4500" b="1" i="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3504833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7244" y="5785441"/>
            <a:ext cx="9390743" cy="634966"/>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FF0000"/>
                </a:solidFill>
                <a:latin typeface="Times New Roman" pitchFamily="18" charset="0"/>
                <a:cs typeface="Times New Roman" pitchFamily="18" charset="0"/>
              </a:rPr>
              <a:t>Khu lưu niệm Chủ tịch Hồ Chí Minh trên đảo Cô Tô</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66" y="642330"/>
            <a:ext cx="11231705" cy="486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86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3679" y="82194"/>
            <a:ext cx="8636000" cy="861774"/>
          </a:xfrm>
          <a:prstGeom prst="rect">
            <a:avLst/>
          </a:prstGeom>
          <a:solidFill>
            <a:schemeClr val="bg1"/>
          </a:solidFill>
        </p:spPr>
        <p:txBody>
          <a:bodyPr wrap="square" rtlCol="0">
            <a:spAutoFit/>
          </a:bodyPr>
          <a:lstStyle/>
          <a:p>
            <a:pPr marL="182880" algn="ctr"/>
            <a:r>
              <a:rPr lang="en-US" sz="5000" b="1" dirty="0" smtClean="0">
                <a:solidFill>
                  <a:srgbClr val="FF0000"/>
                </a:solidFill>
                <a:latin typeface="Times New Roman" pitchFamily="18" charset="0"/>
                <a:cs typeface="Times New Roman" pitchFamily="18" charset="0"/>
              </a:rPr>
              <a:t>HOẠT ĐỘNG </a:t>
            </a:r>
            <a:r>
              <a:rPr lang="vi-VN" sz="5000" b="1" dirty="0" smtClean="0">
                <a:solidFill>
                  <a:srgbClr val="FF0000"/>
                </a:solidFill>
                <a:latin typeface="Times New Roman" pitchFamily="18" charset="0"/>
                <a:cs typeface="Times New Roman" pitchFamily="18" charset="0"/>
              </a:rPr>
              <a:t>LUYỆN TẬP</a:t>
            </a:r>
            <a:endParaRPr lang="en-US" sz="5000" b="1" dirty="0">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
        <p:nvSpPr>
          <p:cNvPr id="5" name="Rectangle 4"/>
          <p:cNvSpPr/>
          <p:nvPr/>
        </p:nvSpPr>
        <p:spPr>
          <a:xfrm>
            <a:off x="413658" y="1042401"/>
            <a:ext cx="11356042" cy="461665"/>
          </a:xfrm>
          <a:prstGeom prst="rect">
            <a:avLst/>
          </a:prstGeom>
        </p:spPr>
        <p:txBody>
          <a:bodyPr wrap="square">
            <a:spAutoFit/>
          </a:bodyPr>
          <a:lstStyle/>
          <a:p>
            <a:r>
              <a:rPr lang="vi-VN" sz="2400" b="1" dirty="0">
                <a:solidFill>
                  <a:srgbClr val="FF0000"/>
                </a:solidFill>
                <a:latin typeface="Times New Roman" panose="02020603050405020304" pitchFamily="18" charset="0"/>
                <a:ea typeface="Times New Roman" panose="02020603050405020304" pitchFamily="18" charset="0"/>
              </a:rPr>
              <a:t>1. Lập bảng thống kê các di tích quốc gia đặc biệt ở tỉnh Quảng Ninh theo mẫu sau:</a:t>
            </a:r>
            <a:endParaRPr lang="en-US" sz="2400" dirty="0">
              <a:solidFill>
                <a:srgbClr val="FF0000"/>
              </a:solidFill>
              <a:latin typeface="Trebuchet MS"/>
            </a:endParaRPr>
          </a:p>
        </p:txBody>
      </p:sp>
      <p:graphicFrame>
        <p:nvGraphicFramePr>
          <p:cNvPr id="6" name="Table 5"/>
          <p:cNvGraphicFramePr>
            <a:graphicFrameLocks noGrp="1"/>
          </p:cNvGraphicFramePr>
          <p:nvPr>
            <p:extLst>
              <p:ext uri="{D42A27DB-BD31-4B8C-83A1-F6EECF244321}">
                <p14:modId xmlns:p14="http://schemas.microsoft.com/office/powerpoint/2010/main" val="3860348368"/>
              </p:ext>
            </p:extLst>
          </p:nvPr>
        </p:nvGraphicFramePr>
        <p:xfrm>
          <a:off x="835959" y="2136809"/>
          <a:ext cx="10672419" cy="3854848"/>
        </p:xfrm>
        <a:graphic>
          <a:graphicData uri="http://schemas.openxmlformats.org/drawingml/2006/table">
            <a:tbl>
              <a:tblPr firstRow="1" firstCol="1" bandRow="1"/>
              <a:tblGrid>
                <a:gridCol w="2667534">
                  <a:extLst>
                    <a:ext uri="{9D8B030D-6E8A-4147-A177-3AD203B41FA5}">
                      <a16:colId xmlns:a16="http://schemas.microsoft.com/office/drawing/2014/main" xmlns="" val="3315612842"/>
                    </a:ext>
                  </a:extLst>
                </a:gridCol>
                <a:gridCol w="2925816">
                  <a:extLst>
                    <a:ext uri="{9D8B030D-6E8A-4147-A177-3AD203B41FA5}">
                      <a16:colId xmlns:a16="http://schemas.microsoft.com/office/drawing/2014/main" xmlns="" val="3607693862"/>
                    </a:ext>
                  </a:extLst>
                </a:gridCol>
                <a:gridCol w="3160417">
                  <a:extLst>
                    <a:ext uri="{9D8B030D-6E8A-4147-A177-3AD203B41FA5}">
                      <a16:colId xmlns:a16="http://schemas.microsoft.com/office/drawing/2014/main" xmlns="" val="3530609026"/>
                    </a:ext>
                  </a:extLst>
                </a:gridCol>
                <a:gridCol w="1918652">
                  <a:extLst>
                    <a:ext uri="{9D8B030D-6E8A-4147-A177-3AD203B41FA5}">
                      <a16:colId xmlns:a16="http://schemas.microsoft.com/office/drawing/2014/main" xmlns="" val="470155774"/>
                    </a:ext>
                  </a:extLst>
                </a:gridCol>
              </a:tblGrid>
              <a:tr h="550693">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50000"/>
                        </a:lnSpc>
                        <a:spcAft>
                          <a:spcPts val="0"/>
                        </a:spcAft>
                      </a:pPr>
                      <a:r>
                        <a:rPr lang="vi-VN" sz="2400" dirty="0">
                          <a:solidFill>
                            <a:srgbClr val="C00000"/>
                          </a:solidFill>
                          <a:effectLst/>
                          <a:latin typeface="Times New Roman" panose="02020603050405020304" pitchFamily="18" charset="0"/>
                          <a:cs typeface="Times New Roman" panose="02020603050405020304" pitchFamily="18" charset="0"/>
                        </a:rPr>
                        <a:t>Tên di tích</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solidFill>
                  </a:tcPr>
                </a:tc>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50000"/>
                        </a:lnSpc>
                        <a:spcAft>
                          <a:spcPts val="0"/>
                        </a:spcAft>
                      </a:pPr>
                      <a:r>
                        <a:rPr lang="vi-VN" sz="2400" dirty="0">
                          <a:solidFill>
                            <a:srgbClr val="C00000"/>
                          </a:solidFill>
                          <a:effectLst/>
                          <a:latin typeface="Times New Roman" panose="02020603050405020304" pitchFamily="18" charset="0"/>
                          <a:cs typeface="Times New Roman" panose="02020603050405020304" pitchFamily="18" charset="0"/>
                        </a:rPr>
                        <a:t>Địa điểm di tích</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solidFill>
                  </a:tcPr>
                </a:tc>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50000"/>
                        </a:lnSpc>
                        <a:spcAft>
                          <a:spcPts val="0"/>
                        </a:spcAft>
                      </a:pPr>
                      <a:r>
                        <a:rPr lang="vi-VN" sz="2400">
                          <a:solidFill>
                            <a:srgbClr val="C00000"/>
                          </a:solidFill>
                          <a:effectLst/>
                          <a:latin typeface="Times New Roman" panose="02020603050405020304" pitchFamily="18" charset="0"/>
                          <a:cs typeface="Times New Roman" panose="02020603050405020304" pitchFamily="18" charset="0"/>
                        </a:rPr>
                        <a:t>Nội dung di tích</a:t>
                      </a:r>
                      <a:endParaRPr lang="en-US" sz="24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solidFill>
                  </a:tcPr>
                </a:tc>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50000"/>
                        </a:lnSpc>
                        <a:spcAft>
                          <a:spcPts val="0"/>
                        </a:spcAft>
                      </a:pPr>
                      <a:r>
                        <a:rPr lang="vi-VN" sz="2400" dirty="0">
                          <a:solidFill>
                            <a:srgbClr val="C00000"/>
                          </a:solidFill>
                          <a:effectLst/>
                          <a:latin typeface="Times New Roman" panose="02020603050405020304" pitchFamily="18" charset="0"/>
                          <a:cs typeface="Times New Roman" panose="02020603050405020304" pitchFamily="18" charset="0"/>
                        </a:rPr>
                        <a:t>Nét nổi bật</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solidFill>
                  </a:tcPr>
                </a:tc>
                <a:extLst>
                  <a:ext uri="{0D108BD9-81ED-4DB2-BD59-A6C34878D82A}">
                    <a16:rowId xmlns:a16="http://schemas.microsoft.com/office/drawing/2014/main" xmlns="" val="2660811232"/>
                  </a:ext>
                </a:extLst>
              </a:tr>
              <a:tr h="1101385">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50000"/>
                        </a:lnSpc>
                        <a:spcAft>
                          <a:spcPts val="0"/>
                        </a:spcAft>
                      </a:pPr>
                      <a:r>
                        <a:rPr lang="vi-VN" sz="2400" dirty="0">
                          <a:solidFill>
                            <a:srgbClr val="002060"/>
                          </a:solidFill>
                          <a:effectLst/>
                          <a:latin typeface="Times New Roman" panose="02020603050405020304" pitchFamily="18" charset="0"/>
                          <a:cs typeface="Times New Roman" panose="02020603050405020304" pitchFamily="18" charset="0"/>
                        </a:rPr>
                        <a:t>Khu di tích lịch sử Bạch Đằng</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nSpc>
                          <a:spcPct val="150000"/>
                        </a:lnSpc>
                        <a:spcAft>
                          <a:spcPts val="0"/>
                        </a:spcAft>
                      </a:pPr>
                      <a:r>
                        <a:rPr lang="vi-VN" sz="2400" dirty="0">
                          <a:effectLst/>
                          <a:latin typeface="Times New Roman" panose="02020603050405020304" pitchFamily="18" charset="0"/>
                          <a:cs typeface="Times New Roman" panose="02020603050405020304" pitchFamily="18" charset="0"/>
                        </a:rPr>
                        <a:t>Thị xã Quảng Yên,  thành phố Uông Bí</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Lưu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thắng</a:t>
                      </a:r>
                      <a:r>
                        <a:rPr lang="en-US" sz="2400" dirty="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B</a:t>
                      </a:r>
                      <a:r>
                        <a:rPr lang="en-US" sz="2400" dirty="0" err="1" smtClean="0">
                          <a:effectLst/>
                          <a:latin typeface="Times New Roman" panose="02020603050405020304" pitchFamily="18" charset="0"/>
                          <a:cs typeface="Times New Roman" panose="02020603050405020304" pitchFamily="18" charset="0"/>
                        </a:rPr>
                        <a:t>ạch</a:t>
                      </a:r>
                      <a:r>
                        <a:rPr lang="en-US" sz="2400" dirty="0" smtClean="0">
                          <a:effectLst/>
                          <a:latin typeface="Times New Roman" panose="02020603050405020304" pitchFamily="18" charset="0"/>
                          <a:cs typeface="Times New Roman" panose="02020603050405020304" pitchFamily="18" charset="0"/>
                        </a:rPr>
                        <a:t> Đ</a:t>
                      </a:r>
                      <a:r>
                        <a:rPr lang="vi-VN" sz="2400" dirty="0" smtClean="0">
                          <a:effectLst/>
                          <a:latin typeface="Times New Roman" panose="02020603050405020304" pitchFamily="18" charset="0"/>
                          <a:cs typeface="Times New Roman" panose="02020603050405020304" pitchFamily="18" charset="0"/>
                        </a:rPr>
                        <a:t>ằng</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1288</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50000"/>
                        </a:lnSpc>
                        <a:spcAft>
                          <a:spcPts val="0"/>
                        </a:spcAft>
                      </a:pP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tint val="40000"/>
                      </a:srgbClr>
                    </a:solidFill>
                  </a:tcPr>
                </a:tc>
                <a:extLst>
                  <a:ext uri="{0D108BD9-81ED-4DB2-BD59-A6C34878D82A}">
                    <a16:rowId xmlns:a16="http://schemas.microsoft.com/office/drawing/2014/main" xmlns="" val="1897713319"/>
                  </a:ext>
                </a:extLst>
              </a:tr>
              <a:tr h="1101385">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50000"/>
                        </a:lnSpc>
                        <a:spcAft>
                          <a:spcPts val="0"/>
                        </a:spcAft>
                      </a:pPr>
                      <a:r>
                        <a:rPr lang="en-US" sz="2400" dirty="0">
                          <a:solidFill>
                            <a:srgbClr val="002060"/>
                          </a:solidFill>
                          <a:effectLst/>
                          <a:latin typeface="Times New Roman" panose="02020603050405020304" pitchFamily="18" charset="0"/>
                          <a:cs typeface="Times New Roman" panose="02020603050405020304" pitchFamily="18" charset="0"/>
                        </a:rPr>
                        <a:t>?</a:t>
                      </a:r>
                    </a:p>
                    <a:p>
                      <a:pPr algn="ctr">
                        <a:lnSpc>
                          <a:spcPct val="150000"/>
                        </a:lnSpc>
                        <a:spcAft>
                          <a:spcPts val="0"/>
                        </a:spcAft>
                      </a:pPr>
                      <a:r>
                        <a:rPr lang="en-US" sz="2400" dirty="0">
                          <a:solidFill>
                            <a:srgbClr val="002060"/>
                          </a:solidFill>
                          <a:effectLst/>
                          <a:latin typeface="Times New Roman" panose="02020603050405020304" pitchFamily="18" charset="0"/>
                          <a:cs typeface="Times New Roman" panose="02020603050405020304" pitchFamily="18" charset="0"/>
                        </a:rPr>
                        <a:t> </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50000"/>
                        </a:lnSpc>
                        <a:spcAft>
                          <a:spcPts val="0"/>
                        </a:spcAft>
                      </a:pP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50000"/>
                        </a:lnSpc>
                        <a:spcAft>
                          <a:spcPts val="0"/>
                        </a:spcAft>
                      </a:pP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tint val="20000"/>
                      </a:srgbClr>
                    </a:solidFill>
                  </a:tcPr>
                </a:tc>
                <a:extLst>
                  <a:ext uri="{0D108BD9-81ED-4DB2-BD59-A6C34878D82A}">
                    <a16:rowId xmlns:a16="http://schemas.microsoft.com/office/drawing/2014/main" xmlns="" val="3811718718"/>
                  </a:ext>
                </a:extLst>
              </a:tr>
              <a:tr h="1101385">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50000"/>
                        </a:lnSpc>
                        <a:spcAft>
                          <a:spcPts val="0"/>
                        </a:spcAft>
                      </a:pPr>
                      <a:r>
                        <a:rPr lang="en-US" sz="2400" dirty="0">
                          <a:solidFill>
                            <a:srgbClr val="002060"/>
                          </a:solidFill>
                          <a:effectLst/>
                          <a:latin typeface="Times New Roman" panose="02020603050405020304" pitchFamily="18" charset="0"/>
                          <a:cs typeface="Times New Roman" panose="02020603050405020304" pitchFamily="18" charset="0"/>
                        </a:rPr>
                        <a:t>?</a:t>
                      </a:r>
                    </a:p>
                    <a:p>
                      <a:pPr algn="ctr">
                        <a:lnSpc>
                          <a:spcPct val="150000"/>
                        </a:lnSpc>
                        <a:spcAft>
                          <a:spcPts val="0"/>
                        </a:spcAft>
                      </a:pPr>
                      <a:r>
                        <a:rPr lang="en-US" sz="2400" dirty="0">
                          <a:solidFill>
                            <a:srgbClr val="002060"/>
                          </a:solidFill>
                          <a:effectLst/>
                          <a:latin typeface="Times New Roman" panose="02020603050405020304" pitchFamily="18" charset="0"/>
                          <a:cs typeface="Times New Roman" panose="02020603050405020304" pitchFamily="18" charset="0"/>
                        </a:rPr>
                        <a:t> </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50000"/>
                        </a:lnSpc>
                        <a:spcAft>
                          <a:spcPts val="0"/>
                        </a:spcAft>
                      </a:pP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6D141">
                        <a:tint val="40000"/>
                      </a:srgbClr>
                    </a:solidFill>
                  </a:tcPr>
                </a:tc>
                <a:extLst>
                  <a:ext uri="{0D108BD9-81ED-4DB2-BD59-A6C34878D82A}">
                    <a16:rowId xmlns:a16="http://schemas.microsoft.com/office/drawing/2014/main" xmlns="" val="2581360341"/>
                  </a:ext>
                </a:extLst>
              </a:tr>
            </a:tbl>
          </a:graphicData>
        </a:graphic>
      </p:graphicFrame>
    </p:spTree>
    <p:extLst>
      <p:ext uri="{BB962C8B-B14F-4D97-AF65-F5344CB8AC3E}">
        <p14:creationId xmlns:p14="http://schemas.microsoft.com/office/powerpoint/2010/main" val="26694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804" y="405252"/>
            <a:ext cx="12191999" cy="620619"/>
          </a:xfrm>
          <a:prstGeom prst="rect">
            <a:avLst/>
          </a:prstGeom>
        </p:spPr>
        <p:txBody>
          <a:bodyPr wrap="square">
            <a:spAutoFit/>
          </a:bodyPr>
          <a:lstStyle/>
          <a:p>
            <a:pPr>
              <a:lnSpc>
                <a:spcPct val="150000"/>
              </a:lnSpc>
            </a:pPr>
            <a:r>
              <a:rPr lang="vi-VN" sz="2600" b="1" dirty="0" smtClean="0">
                <a:solidFill>
                  <a:srgbClr val="FF0000"/>
                </a:solidFill>
                <a:latin typeface="Times New Roman" panose="02020603050405020304" pitchFamily="18" charset="0"/>
                <a:ea typeface="Times New Roman" panose="02020603050405020304" pitchFamily="18" charset="0"/>
              </a:rPr>
              <a:t>2</a:t>
            </a:r>
            <a:r>
              <a:rPr lang="vi-VN" sz="2600" b="1" dirty="0">
                <a:solidFill>
                  <a:srgbClr val="FF0000"/>
                </a:solidFill>
                <a:latin typeface="Times New Roman" panose="02020603050405020304" pitchFamily="18" charset="0"/>
                <a:ea typeface="Times New Roman" panose="02020603050405020304" pitchFamily="18" charset="0"/>
              </a:rPr>
              <a:t>. Xây dựng dự án giới thiệu về di tích quốc gia đặc biệt của tỉnh Quảng </a:t>
            </a:r>
            <a:r>
              <a:rPr lang="vi-VN" sz="2600" b="1" dirty="0" smtClean="0">
                <a:solidFill>
                  <a:srgbClr val="FF0000"/>
                </a:solidFill>
                <a:latin typeface="Times New Roman" panose="02020603050405020304" pitchFamily="18" charset="0"/>
                <a:ea typeface="Times New Roman" panose="02020603050405020304" pitchFamily="18" charset="0"/>
              </a:rPr>
              <a:t>Ninh</a:t>
            </a:r>
            <a:r>
              <a:rPr lang="en-US" sz="2600" b="1" dirty="0" smtClean="0">
                <a:solidFill>
                  <a:srgbClr val="FF0000"/>
                </a:solidFill>
                <a:latin typeface="Times New Roman" panose="02020603050405020304" pitchFamily="18" charset="0"/>
                <a:ea typeface="Times New Roman" panose="02020603050405020304" pitchFamily="18" charset="0"/>
              </a:rPr>
              <a:t>.</a:t>
            </a:r>
            <a:endParaRPr lang="en-US" sz="2600" dirty="0">
              <a:solidFill>
                <a:srgbClr val="FF0000"/>
              </a:solidFill>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nvPr>
        </p:nvGraphicFramePr>
        <p:xfrm>
          <a:off x="633046" y="1954681"/>
          <a:ext cx="10351478" cy="2560320"/>
        </p:xfrm>
        <a:graphic>
          <a:graphicData uri="http://schemas.openxmlformats.org/drawingml/2006/table">
            <a:tbl>
              <a:tblPr firstRow="1" firstCol="1" bandRow="1"/>
              <a:tblGrid>
                <a:gridCol w="10351478">
                  <a:extLst>
                    <a:ext uri="{9D8B030D-6E8A-4147-A177-3AD203B41FA5}">
                      <a16:colId xmlns:a16="http://schemas.microsoft.com/office/drawing/2014/main" xmlns="" val="488517137"/>
                    </a:ext>
                  </a:extLst>
                </a:gridCol>
              </a:tblGrid>
              <a:tr h="1977239">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lnSpc>
                          <a:spcPct val="150000"/>
                        </a:lnSpc>
                        <a:spcAft>
                          <a:spcPts val="0"/>
                        </a:spcAft>
                      </a:pPr>
                      <a:r>
                        <a:rPr lang="vi-VN" sz="2000" dirty="0">
                          <a:effectLst/>
                        </a:rPr>
                        <a:t> </a:t>
                      </a:r>
                      <a:r>
                        <a:rPr lang="vi-VN" sz="2000" dirty="0" smtClean="0">
                          <a:effectLst/>
                        </a:rPr>
                        <a:t> </a:t>
                      </a:r>
                      <a:r>
                        <a:rPr lang="vi-VN" sz="3200" dirty="0">
                          <a:solidFill>
                            <a:srgbClr val="0B0492"/>
                          </a:solidFill>
                          <a:effectLst/>
                          <a:latin typeface="Times New Roman" panose="02020603050405020304" pitchFamily="18" charset="0"/>
                          <a:cs typeface="Times New Roman" panose="02020603050405020304" pitchFamily="18" charset="0"/>
                        </a:rPr>
                        <a:t>TÊN DỰ ÁN</a:t>
                      </a:r>
                      <a:endParaRPr lang="en-US" sz="3200" dirty="0">
                        <a:solidFill>
                          <a:srgbClr val="0B0492"/>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dirty="0" smtClean="0">
                          <a:effectLst/>
                        </a:rPr>
                        <a:t>           </a:t>
                      </a:r>
                      <a:r>
                        <a:rPr lang="vi-VN" sz="2000" dirty="0" smtClean="0">
                          <a:effectLst/>
                        </a:rPr>
                        <a:t> </a:t>
                      </a:r>
                      <a:r>
                        <a:rPr lang="vi-VN" sz="2000" dirty="0" smtClean="0">
                          <a:solidFill>
                            <a:srgbClr val="FF0000"/>
                          </a:solidFill>
                          <a:effectLst/>
                          <a:latin typeface="Times New Roman" panose="02020603050405020304" pitchFamily="18" charset="0"/>
                          <a:cs typeface="Times New Roman" panose="02020603050405020304" pitchFamily="18" charset="0"/>
                        </a:rPr>
                        <a:t>1. Họ và tên (nhóm thực hiện) </a:t>
                      </a:r>
                      <a:endParaRPr lang="en-US" sz="2000" dirty="0" smtClean="0">
                        <a:solidFill>
                          <a:srgbClr val="FF0000"/>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vi-VN" sz="2000" dirty="0" smtClean="0">
                          <a:solidFill>
                            <a:srgbClr val="FF0000"/>
                          </a:solidFill>
                          <a:effectLst/>
                          <a:latin typeface="Times New Roman" panose="02020603050405020304" pitchFamily="18" charset="0"/>
                          <a:cs typeface="Times New Roman" panose="02020603050405020304" pitchFamily="18" charset="0"/>
                        </a:rPr>
                        <a:t> </a:t>
                      </a:r>
                      <a:r>
                        <a:rPr lang="en-US" sz="2000" dirty="0" smtClean="0">
                          <a:solidFill>
                            <a:srgbClr val="FF0000"/>
                          </a:solidFill>
                          <a:effectLst/>
                          <a:latin typeface="Times New Roman" panose="02020603050405020304" pitchFamily="18" charset="0"/>
                          <a:cs typeface="Times New Roman" panose="02020603050405020304" pitchFamily="18" charset="0"/>
                        </a:rPr>
                        <a:t>             </a:t>
                      </a:r>
                      <a:r>
                        <a:rPr lang="vi-VN" sz="2000" dirty="0" smtClean="0">
                          <a:solidFill>
                            <a:srgbClr val="FF0000"/>
                          </a:solidFill>
                          <a:effectLst/>
                          <a:latin typeface="Times New Roman" panose="02020603050405020304" pitchFamily="18" charset="0"/>
                          <a:cs typeface="Times New Roman" panose="02020603050405020304" pitchFamily="18" charset="0"/>
                        </a:rPr>
                        <a:t>2. Thời gian thực hiện </a:t>
                      </a:r>
                      <a:endParaRPr lang="en-US" sz="2000" dirty="0" smtClean="0">
                        <a:solidFill>
                          <a:srgbClr val="FF0000"/>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vi-VN" sz="2000" dirty="0" smtClean="0">
                          <a:solidFill>
                            <a:srgbClr val="FF0000"/>
                          </a:solidFill>
                          <a:effectLst/>
                          <a:latin typeface="Times New Roman" panose="02020603050405020304" pitchFamily="18" charset="0"/>
                          <a:cs typeface="Times New Roman" panose="02020603050405020304" pitchFamily="18" charset="0"/>
                        </a:rPr>
                        <a:t> </a:t>
                      </a:r>
                      <a:r>
                        <a:rPr lang="en-US" sz="2000" dirty="0" smtClean="0">
                          <a:solidFill>
                            <a:srgbClr val="FF0000"/>
                          </a:solidFill>
                          <a:effectLst/>
                          <a:latin typeface="Times New Roman" panose="02020603050405020304" pitchFamily="18" charset="0"/>
                          <a:cs typeface="Times New Roman" panose="02020603050405020304" pitchFamily="18" charset="0"/>
                        </a:rPr>
                        <a:t>             </a:t>
                      </a:r>
                      <a:r>
                        <a:rPr lang="vi-VN" sz="2000" dirty="0" smtClean="0">
                          <a:solidFill>
                            <a:srgbClr val="FF0000"/>
                          </a:solidFill>
                          <a:effectLst/>
                          <a:latin typeface="Times New Roman" panose="02020603050405020304" pitchFamily="18" charset="0"/>
                          <a:cs typeface="Times New Roman" panose="02020603050405020304" pitchFamily="18" charset="0"/>
                        </a:rPr>
                        <a:t>3. Mục tiêu dự án</a:t>
                      </a:r>
                      <a:endParaRPr lang="en-US" sz="2000" dirty="0" smtClean="0">
                        <a:solidFill>
                          <a:srgbClr val="FF0000"/>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vi-VN" sz="2000" dirty="0" smtClean="0">
                          <a:effectLst/>
                        </a:rPr>
                        <a:t> </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62162" marR="6216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6D141"/>
                    </a:solidFill>
                  </a:tcPr>
                </a:tc>
                <a:extLst>
                  <a:ext uri="{0D108BD9-81ED-4DB2-BD59-A6C34878D82A}">
                    <a16:rowId xmlns:a16="http://schemas.microsoft.com/office/drawing/2014/main" xmlns="" val="2807843988"/>
                  </a:ext>
                </a:extLst>
              </a:tr>
            </a:tbl>
          </a:graphicData>
        </a:graphic>
      </p:graphicFrame>
    </p:spTree>
    <p:extLst>
      <p:ext uri="{BB962C8B-B14F-4D97-AF65-F5344CB8AC3E}">
        <p14:creationId xmlns:p14="http://schemas.microsoft.com/office/powerpoint/2010/main" val="22995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814055"/>
              </p:ext>
            </p:extLst>
          </p:nvPr>
        </p:nvGraphicFramePr>
        <p:xfrm>
          <a:off x="550985" y="667819"/>
          <a:ext cx="10855569" cy="5669280"/>
        </p:xfrm>
        <a:graphic>
          <a:graphicData uri="http://schemas.openxmlformats.org/drawingml/2006/table">
            <a:tbl>
              <a:tblPr firstRow="1" firstCol="1" bandRow="1"/>
              <a:tblGrid>
                <a:gridCol w="10855569">
                  <a:extLst>
                    <a:ext uri="{9D8B030D-6E8A-4147-A177-3AD203B41FA5}">
                      <a16:colId xmlns:a16="http://schemas.microsoft.com/office/drawing/2014/main" xmlns="" val="488517137"/>
                    </a:ext>
                  </a:extLst>
                </a:gridCol>
              </a:tblGrid>
              <a:tr h="5645611">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nSpc>
                          <a:spcPct val="150000"/>
                        </a:lnSpc>
                        <a:spcAft>
                          <a:spcPts val="0"/>
                        </a:spcAft>
                      </a:pPr>
                      <a:r>
                        <a:rPr lang="vi-VN" sz="2800" dirty="0">
                          <a:solidFill>
                            <a:srgbClr val="0B0492"/>
                          </a:solidFill>
                          <a:effectLst/>
                          <a:latin typeface="Times New Roman" panose="02020603050405020304" pitchFamily="18" charset="0"/>
                          <a:cs typeface="Times New Roman" panose="02020603050405020304" pitchFamily="18" charset="0"/>
                        </a:rPr>
                        <a:t>                                    </a:t>
                      </a:r>
                      <a:r>
                        <a:rPr lang="en-US" sz="2800" dirty="0" smtClean="0">
                          <a:solidFill>
                            <a:srgbClr val="0B0492"/>
                          </a:solidFill>
                          <a:effectLst/>
                          <a:latin typeface="Times New Roman" panose="02020603050405020304" pitchFamily="18" charset="0"/>
                          <a:cs typeface="Times New Roman" panose="02020603050405020304" pitchFamily="18" charset="0"/>
                        </a:rPr>
                        <a:t>            </a:t>
                      </a:r>
                      <a:r>
                        <a:rPr lang="vi-VN" sz="2800" dirty="0" smtClean="0">
                          <a:solidFill>
                            <a:srgbClr val="0B0492"/>
                          </a:solidFill>
                          <a:effectLst/>
                          <a:latin typeface="Times New Roman" panose="02020603050405020304" pitchFamily="18" charset="0"/>
                          <a:cs typeface="Times New Roman" panose="02020603050405020304" pitchFamily="18" charset="0"/>
                        </a:rPr>
                        <a:t>TÊN </a:t>
                      </a:r>
                      <a:r>
                        <a:rPr lang="vi-VN" sz="2800" dirty="0">
                          <a:solidFill>
                            <a:srgbClr val="0B0492"/>
                          </a:solidFill>
                          <a:effectLst/>
                          <a:latin typeface="Times New Roman" panose="02020603050405020304" pitchFamily="18" charset="0"/>
                          <a:cs typeface="Times New Roman" panose="02020603050405020304" pitchFamily="18" charset="0"/>
                        </a:rPr>
                        <a:t>DỰ ÁN</a:t>
                      </a:r>
                      <a:endParaRPr lang="en-US" sz="2800" dirty="0">
                        <a:solidFill>
                          <a:srgbClr val="0B0492"/>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dirty="0" smtClean="0">
                          <a:solidFill>
                            <a:srgbClr val="FF0000"/>
                          </a:solidFill>
                          <a:effectLst/>
                          <a:latin typeface="Times New Roman" panose="02020603050405020304" pitchFamily="18" charset="0"/>
                          <a:cs typeface="Times New Roman" panose="02020603050405020304" pitchFamily="18" charset="0"/>
                        </a:rPr>
                        <a:t>        </a:t>
                      </a:r>
                      <a:r>
                        <a:rPr lang="vi-VN" sz="2000" dirty="0" smtClean="0">
                          <a:solidFill>
                            <a:srgbClr val="FF0000"/>
                          </a:solidFill>
                          <a:effectLst/>
                          <a:latin typeface="Times New Roman" panose="02020603050405020304" pitchFamily="18" charset="0"/>
                          <a:cs typeface="Times New Roman" panose="02020603050405020304" pitchFamily="18" charset="0"/>
                        </a:rPr>
                        <a:t>4</a:t>
                      </a:r>
                      <a:r>
                        <a:rPr lang="vi-VN" sz="2000" dirty="0">
                          <a:solidFill>
                            <a:srgbClr val="FF0000"/>
                          </a:solidFill>
                          <a:effectLst/>
                          <a:latin typeface="Times New Roman" panose="02020603050405020304" pitchFamily="18" charset="0"/>
                          <a:cs typeface="Times New Roman" panose="02020603050405020304" pitchFamily="18" charset="0"/>
                        </a:rPr>
                        <a:t>. Lập kế hoạch dự án   </a:t>
                      </a:r>
                      <a:endParaRPr lang="en-US" sz="2000" dirty="0">
                        <a:solidFill>
                          <a:srgbClr val="FF0000"/>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Phân công nhiệm vụ và chuẩn bị các nội </a:t>
                      </a:r>
                      <a:r>
                        <a:rPr lang="vi-VN" sz="2000" dirty="0" smtClean="0">
                          <a:solidFill>
                            <a:schemeClr val="tx1"/>
                          </a:solidFill>
                          <a:effectLst/>
                          <a:latin typeface="Times New Roman" panose="02020603050405020304" pitchFamily="18" charset="0"/>
                          <a:cs typeface="Times New Roman" panose="02020603050405020304" pitchFamily="18" charset="0"/>
                        </a:rPr>
                        <a:t>dung.    </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Tìm hiểu các thông tin về di tích quốc gia đặc </a:t>
                      </a:r>
                      <a:r>
                        <a:rPr lang="vi-VN" sz="2000" dirty="0" smtClean="0">
                          <a:solidFill>
                            <a:schemeClr val="tx1"/>
                          </a:solidFill>
                          <a:effectLst/>
                          <a:latin typeface="Times New Roman" panose="02020603050405020304" pitchFamily="18" charset="0"/>
                          <a:cs typeface="Times New Roman" panose="02020603050405020304" pitchFamily="18" charset="0"/>
                        </a:rPr>
                        <a:t>biệt:     </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Tên di </a:t>
                      </a:r>
                      <a:r>
                        <a:rPr lang="vi-VN" sz="2000" dirty="0" smtClean="0">
                          <a:solidFill>
                            <a:schemeClr val="tx1"/>
                          </a:solidFill>
                          <a:effectLst/>
                          <a:latin typeface="Times New Roman" panose="02020603050405020304" pitchFamily="18" charset="0"/>
                          <a:cs typeface="Times New Roman" panose="02020603050405020304" pitchFamily="18" charset="0"/>
                        </a:rPr>
                        <a:t>tích.       </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Vị trí (địa điểm) có di </a:t>
                      </a:r>
                      <a:r>
                        <a:rPr lang="vi-VN" sz="2000" dirty="0" smtClean="0">
                          <a:solidFill>
                            <a:schemeClr val="tx1"/>
                          </a:solidFill>
                          <a:effectLst/>
                          <a:latin typeface="Times New Roman" panose="02020603050405020304" pitchFamily="18" charset="0"/>
                          <a:cs typeface="Times New Roman" panose="02020603050405020304" pitchFamily="18" charset="0"/>
                        </a:rPr>
                        <a:t>tích.       </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Đặc điểm của di </a:t>
                      </a:r>
                      <a:r>
                        <a:rPr lang="vi-VN" sz="2000" dirty="0" smtClean="0">
                          <a:solidFill>
                            <a:schemeClr val="tx1"/>
                          </a:solidFill>
                          <a:effectLst/>
                          <a:latin typeface="Times New Roman" panose="02020603050405020304" pitchFamily="18" charset="0"/>
                          <a:cs typeface="Times New Roman" panose="02020603050405020304" pitchFamily="18" charset="0"/>
                        </a:rPr>
                        <a:t>tích.     </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Giá trị của di tích đối với sự phát triển kinh tế, ổn định xã </a:t>
                      </a:r>
                      <a:r>
                        <a:rPr lang="vi-VN" sz="2000" dirty="0" smtClean="0">
                          <a:solidFill>
                            <a:schemeClr val="tx1"/>
                          </a:solidFill>
                          <a:effectLst/>
                          <a:latin typeface="Times New Roman" panose="02020603050405020304" pitchFamily="18" charset="0"/>
                          <a:cs typeface="Times New Roman" panose="02020603050405020304" pitchFamily="18" charset="0"/>
                        </a:rPr>
                        <a:t>hội.    </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 Một số biện pháp bảo tồn và phát huy giá trị của các di tích quốc gia đặc </a:t>
                      </a:r>
                      <a:r>
                        <a:rPr lang="vi-VN" sz="2000" dirty="0" smtClean="0">
                          <a:solidFill>
                            <a:schemeClr val="tx1"/>
                          </a:solidFill>
                          <a:effectLst/>
                          <a:latin typeface="Times New Roman" panose="02020603050405020304" pitchFamily="18" charset="0"/>
                          <a:cs typeface="Times New Roman" panose="02020603050405020304" pitchFamily="18" charset="0"/>
                        </a:rPr>
                        <a:t>biệt.</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          </a:t>
                      </a:r>
                      <a:r>
                        <a:rPr lang="vi-VN" sz="2000" dirty="0" smtClean="0">
                          <a:solidFill>
                            <a:srgbClr val="FF0000"/>
                          </a:solidFill>
                          <a:effectLst/>
                          <a:latin typeface="Times New Roman" panose="02020603050405020304" pitchFamily="18" charset="0"/>
                          <a:cs typeface="Times New Roman" panose="02020603050405020304" pitchFamily="18" charset="0"/>
                        </a:rPr>
                        <a:t>5</a:t>
                      </a:r>
                      <a:r>
                        <a:rPr lang="vi-VN" sz="2000" dirty="0">
                          <a:solidFill>
                            <a:srgbClr val="FF0000"/>
                          </a:solidFill>
                          <a:effectLst/>
                          <a:latin typeface="Times New Roman" panose="02020603050405020304" pitchFamily="18" charset="0"/>
                          <a:cs typeface="Times New Roman" panose="02020603050405020304" pitchFamily="18" charset="0"/>
                        </a:rPr>
                        <a:t>. Các bước thực hiện dự </a:t>
                      </a:r>
                      <a:r>
                        <a:rPr lang="vi-VN" sz="2000" dirty="0" smtClean="0">
                          <a:solidFill>
                            <a:srgbClr val="FF0000"/>
                          </a:solidFill>
                          <a:effectLst/>
                          <a:latin typeface="Times New Roman" panose="02020603050405020304" pitchFamily="18" charset="0"/>
                          <a:cs typeface="Times New Roman" panose="02020603050405020304" pitchFamily="18" charset="0"/>
                        </a:rPr>
                        <a:t>án.</a:t>
                      </a:r>
                      <a:endParaRPr lang="en-US" sz="2000" dirty="0">
                        <a:solidFill>
                          <a:srgbClr val="FF0000"/>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en-US" sz="2000" dirty="0" smtClean="0">
                          <a:solidFill>
                            <a:srgbClr val="FF0000"/>
                          </a:solidFill>
                          <a:effectLst/>
                          <a:latin typeface="Times New Roman" panose="02020603050405020304" pitchFamily="18" charset="0"/>
                          <a:cs typeface="Times New Roman" panose="02020603050405020304" pitchFamily="18" charset="0"/>
                        </a:rPr>
                        <a:t>          </a:t>
                      </a:r>
                      <a:r>
                        <a:rPr lang="vi-VN" sz="2000" dirty="0" smtClean="0">
                          <a:solidFill>
                            <a:srgbClr val="FF0000"/>
                          </a:solidFill>
                          <a:effectLst/>
                          <a:latin typeface="Times New Roman" panose="02020603050405020304" pitchFamily="18" charset="0"/>
                          <a:cs typeface="Times New Roman" panose="02020603050405020304" pitchFamily="18" charset="0"/>
                        </a:rPr>
                        <a:t>6</a:t>
                      </a:r>
                      <a:r>
                        <a:rPr lang="vi-VN" sz="2000" dirty="0">
                          <a:solidFill>
                            <a:srgbClr val="FF0000"/>
                          </a:solidFill>
                          <a:effectLst/>
                          <a:latin typeface="Times New Roman" panose="02020603050405020304" pitchFamily="18" charset="0"/>
                          <a:cs typeface="Times New Roman" panose="02020603050405020304" pitchFamily="18" charset="0"/>
                        </a:rPr>
                        <a:t>. Trình bày kết quả và đánh </a:t>
                      </a:r>
                      <a:r>
                        <a:rPr lang="vi-VN" sz="2000" dirty="0" smtClean="0">
                          <a:solidFill>
                            <a:srgbClr val="FF0000"/>
                          </a:solidFill>
                          <a:effectLst/>
                          <a:latin typeface="Times New Roman" panose="02020603050405020304" pitchFamily="18" charset="0"/>
                          <a:cs typeface="Times New Roman" panose="02020603050405020304" pitchFamily="18" charset="0"/>
                        </a:rPr>
                        <a:t>giá.</a:t>
                      </a:r>
                      <a:endParaRPr lang="en-US" sz="2000" dirty="0" smtClean="0">
                        <a:solidFill>
                          <a:srgbClr val="FF0000"/>
                        </a:solidFill>
                        <a:effectLst/>
                        <a:latin typeface="Times New Roman" panose="02020603050405020304" pitchFamily="18" charset="0"/>
                        <a:cs typeface="Times New Roman" panose="02020603050405020304" pitchFamily="18" charset="0"/>
                      </a:endParaRPr>
                    </a:p>
                    <a:p>
                      <a:pPr>
                        <a:lnSpc>
                          <a:spcPct val="150000"/>
                        </a:lnSpc>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62" marR="6216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CBEF"/>
                    </a:solidFill>
                  </a:tcPr>
                </a:tc>
                <a:extLst>
                  <a:ext uri="{0D108BD9-81ED-4DB2-BD59-A6C34878D82A}">
                    <a16:rowId xmlns:a16="http://schemas.microsoft.com/office/drawing/2014/main" xmlns="" val="2807843988"/>
                  </a:ext>
                </a:extLst>
              </a:tr>
            </a:tbl>
          </a:graphicData>
        </a:graphic>
      </p:graphicFrame>
    </p:spTree>
    <p:extLst>
      <p:ext uri="{BB962C8B-B14F-4D97-AF65-F5344CB8AC3E}">
        <p14:creationId xmlns:p14="http://schemas.microsoft.com/office/powerpoint/2010/main" val="2493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3221" y="263351"/>
            <a:ext cx="9552551" cy="661207"/>
          </a:xfrm>
          <a:prstGeom prst="rect">
            <a:avLst/>
          </a:prstGeom>
        </p:spPr>
        <p:txBody>
          <a:bodyPr wrap="none">
            <a:spAutoFit/>
          </a:bodyPr>
          <a:lstStyle/>
          <a:p>
            <a:pPr>
              <a:lnSpc>
                <a:spcPct val="150000"/>
              </a:lnSpc>
            </a:pPr>
            <a:r>
              <a:rPr lang="en-US" sz="2800" b="1" dirty="0">
                <a:solidFill>
                  <a:srgbClr val="FF0000"/>
                </a:solidFill>
                <a:latin typeface="Times New Roman" panose="02020603050405020304" pitchFamily="18" charset="0"/>
                <a:ea typeface="Times New Roman" panose="02020603050405020304" pitchFamily="18" charset="0"/>
              </a:rPr>
              <a:t>3. </a:t>
            </a:r>
            <a:r>
              <a:rPr lang="vi-VN" sz="2800" b="1" dirty="0">
                <a:solidFill>
                  <a:srgbClr val="FF0000"/>
                </a:solidFill>
                <a:latin typeface="Times New Roman" panose="02020603050405020304" pitchFamily="18" charset="0"/>
                <a:ea typeface="Times New Roman" panose="02020603050405020304" pitchFamily="18" charset="0"/>
              </a:rPr>
              <a:t>Em hãy lựa chọn một trong hai nhiệm vụ sau và thực hiện:</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269631" y="1046682"/>
            <a:ext cx="11518426" cy="5632311"/>
          </a:xfrm>
          <a:prstGeom prst="rect">
            <a:avLst/>
          </a:prstGeom>
        </p:spPr>
        <p:txBody>
          <a:bodyPr wrap="square">
            <a:spAutoFit/>
          </a:bodyPr>
          <a:lstStyle/>
          <a:p>
            <a:pPr>
              <a:lnSpc>
                <a:spcPct val="150000"/>
              </a:lnSpc>
            </a:pPr>
            <a:r>
              <a:rPr lang="en-US" sz="2400" b="1" dirty="0" smtClean="0">
                <a:solidFill>
                  <a:prstClr val="black"/>
                </a:solidFill>
                <a:latin typeface="Times New Roman" panose="02020603050405020304" pitchFamily="18" charset="0"/>
                <a:ea typeface="Times New Roman" panose="02020603050405020304" pitchFamily="18" charset="0"/>
              </a:rPr>
              <a:t>	</a:t>
            </a:r>
            <a:r>
              <a:rPr lang="vi-VN" sz="2400" b="1" dirty="0" smtClean="0">
                <a:solidFill>
                  <a:prstClr val="black"/>
                </a:solidFill>
                <a:latin typeface="Times New Roman" panose="02020603050405020304" pitchFamily="18" charset="0"/>
                <a:ea typeface="Times New Roman" panose="02020603050405020304" pitchFamily="18" charset="0"/>
              </a:rPr>
              <a:t>a</a:t>
            </a:r>
            <a:r>
              <a:rPr lang="vi-VN" sz="2400" b="1" dirty="0">
                <a:solidFill>
                  <a:prstClr val="black"/>
                </a:solidFill>
                <a:latin typeface="Times New Roman" panose="02020603050405020304" pitchFamily="18" charset="0"/>
                <a:ea typeface="Times New Roman" panose="02020603050405020304" pitchFamily="18" charset="0"/>
              </a:rPr>
              <a:t>. Thiết kế poster (áp phích) giới thiệu về một di tích quốc gia đặc biệt của tỉnh Quảng Ninh theo gợi ý sau:</a:t>
            </a:r>
            <a:endParaRPr lang="en-US" sz="2400" dirty="0">
              <a:solidFill>
                <a:prstClr val="black"/>
              </a:solidFill>
              <a:latin typeface="Times New Roman" panose="02020603050405020304" pitchFamily="18" charset="0"/>
              <a:ea typeface="Times New Roman" panose="02020603050405020304" pitchFamily="18" charset="0"/>
            </a:endParaRPr>
          </a:p>
          <a:p>
            <a:pPr>
              <a:lnSpc>
                <a:spcPct val="150000"/>
              </a:lnSpc>
            </a:pPr>
            <a:r>
              <a:rPr lang="en-US" sz="2400" b="1" dirty="0" smtClean="0">
                <a:solidFill>
                  <a:prstClr val="black"/>
                </a:solidFill>
                <a:latin typeface="Times New Roman" panose="02020603050405020304" pitchFamily="18" charset="0"/>
                <a:ea typeface="Times New Roman" panose="02020603050405020304" pitchFamily="18" charset="0"/>
              </a:rPr>
              <a:t>	</a:t>
            </a:r>
            <a:r>
              <a:rPr lang="vi-VN" sz="2400" b="1" dirty="0" smtClean="0">
                <a:solidFill>
                  <a:prstClr val="black"/>
                </a:solidFill>
                <a:latin typeface="Times New Roman" panose="02020603050405020304" pitchFamily="18" charset="0"/>
                <a:ea typeface="Times New Roman" panose="02020603050405020304" pitchFamily="18" charset="0"/>
              </a:rPr>
              <a:t>Suy </a:t>
            </a:r>
            <a:r>
              <a:rPr lang="vi-VN" sz="2400" b="1" dirty="0">
                <a:solidFill>
                  <a:prstClr val="black"/>
                </a:solidFill>
                <a:latin typeface="Times New Roman" panose="02020603050405020304" pitchFamily="18" charset="0"/>
                <a:ea typeface="Times New Roman" panose="02020603050405020304" pitchFamily="18" charset="0"/>
              </a:rPr>
              <a:t>nghĩ và đưa ra các ý tưởng, lựa chọn chủ đề và nội dung thiết kế (di tích quốc gia  đặc biệt nào, địa điểm ở đâu,…), vật liệu để thiết kế poster.</a:t>
            </a:r>
            <a:endParaRPr lang="en-US" sz="2400" dirty="0">
              <a:solidFill>
                <a:prstClr val="black"/>
              </a:solidFill>
              <a:latin typeface="Times New Roman" panose="02020603050405020304" pitchFamily="18" charset="0"/>
              <a:ea typeface="Times New Roman" panose="02020603050405020304" pitchFamily="18" charset="0"/>
            </a:endParaRPr>
          </a:p>
          <a:p>
            <a:pPr>
              <a:lnSpc>
                <a:spcPct val="150000"/>
              </a:lnSpc>
            </a:pPr>
            <a:r>
              <a:rPr lang="en-US" sz="2400" b="1" dirty="0" smtClean="0">
                <a:solidFill>
                  <a:prstClr val="black"/>
                </a:solidFill>
                <a:latin typeface="Times New Roman" panose="02020603050405020304" pitchFamily="18" charset="0"/>
                <a:ea typeface="Times New Roman" panose="02020603050405020304" pitchFamily="18" charset="0"/>
              </a:rPr>
              <a:t>	</a:t>
            </a:r>
            <a:r>
              <a:rPr lang="vi-VN" sz="2400" b="1" dirty="0" smtClean="0">
                <a:solidFill>
                  <a:prstClr val="black"/>
                </a:solidFill>
                <a:latin typeface="Times New Roman" panose="02020603050405020304" pitchFamily="18" charset="0"/>
                <a:ea typeface="Times New Roman" panose="02020603050405020304" pitchFamily="18" charset="0"/>
              </a:rPr>
              <a:t>Triển </a:t>
            </a:r>
            <a:r>
              <a:rPr lang="vi-VN" sz="2400" b="1" dirty="0">
                <a:solidFill>
                  <a:prstClr val="black"/>
                </a:solidFill>
                <a:latin typeface="Times New Roman" panose="02020603050405020304" pitchFamily="18" charset="0"/>
                <a:ea typeface="Times New Roman" panose="02020603050405020304" pitchFamily="18" charset="0"/>
              </a:rPr>
              <a:t>lãm sản phẩm thiết </a:t>
            </a:r>
            <a:r>
              <a:rPr lang="vi-VN" sz="2400" b="1" dirty="0" smtClean="0">
                <a:solidFill>
                  <a:prstClr val="black"/>
                </a:solidFill>
                <a:latin typeface="Times New Roman" panose="02020603050405020304" pitchFamily="18" charset="0"/>
                <a:ea typeface="Times New Roman" panose="02020603050405020304" pitchFamily="18" charset="0"/>
              </a:rPr>
              <a:t>kế poster.</a:t>
            </a:r>
            <a:endParaRPr lang="en-US" sz="2400" dirty="0">
              <a:solidFill>
                <a:prstClr val="black"/>
              </a:solidFill>
              <a:latin typeface="Times New Roman" panose="02020603050405020304" pitchFamily="18" charset="0"/>
              <a:ea typeface="Times New Roman" panose="02020603050405020304" pitchFamily="18" charset="0"/>
            </a:endParaRPr>
          </a:p>
          <a:p>
            <a:pPr>
              <a:lnSpc>
                <a:spcPct val="150000"/>
              </a:lnSpc>
            </a:pPr>
            <a:r>
              <a:rPr lang="en-US" sz="2400" b="1" dirty="0" smtClean="0">
                <a:solidFill>
                  <a:prstClr val="black"/>
                </a:solidFill>
                <a:latin typeface="Times New Roman" panose="02020603050405020304" pitchFamily="18" charset="0"/>
                <a:ea typeface="Times New Roman" panose="02020603050405020304" pitchFamily="18" charset="0"/>
              </a:rPr>
              <a:t>	</a:t>
            </a:r>
            <a:r>
              <a:rPr lang="vi-VN" sz="2400" b="1" dirty="0" smtClean="0">
                <a:solidFill>
                  <a:prstClr val="black"/>
                </a:solidFill>
                <a:latin typeface="Times New Roman" panose="02020603050405020304" pitchFamily="18" charset="0"/>
                <a:ea typeface="Times New Roman" panose="02020603050405020304" pitchFamily="18" charset="0"/>
              </a:rPr>
              <a:t>b</a:t>
            </a:r>
            <a:r>
              <a:rPr lang="vi-VN" sz="2400" b="1" dirty="0">
                <a:solidFill>
                  <a:prstClr val="black"/>
                </a:solidFill>
                <a:latin typeface="Times New Roman" panose="02020603050405020304" pitchFamily="18" charset="0"/>
                <a:ea typeface="Times New Roman" panose="02020603050405020304" pitchFamily="18" charset="0"/>
              </a:rPr>
              <a:t>. Viết một bài </a:t>
            </a:r>
            <a:r>
              <a:rPr lang="vi-VN" sz="2400" b="1" dirty="0" smtClean="0">
                <a:solidFill>
                  <a:prstClr val="black"/>
                </a:solidFill>
                <a:latin typeface="Times New Roman" panose="02020603050405020304" pitchFamily="18" charset="0"/>
                <a:ea typeface="Times New Roman" panose="02020603050405020304" pitchFamily="18" charset="0"/>
              </a:rPr>
              <a:t>văn giới </a:t>
            </a:r>
            <a:r>
              <a:rPr lang="vi-VN" sz="2400" b="1" dirty="0">
                <a:solidFill>
                  <a:prstClr val="black"/>
                </a:solidFill>
                <a:latin typeface="Times New Roman" panose="02020603050405020304" pitchFamily="18" charset="0"/>
                <a:ea typeface="Times New Roman" panose="02020603050405020304" pitchFamily="18" charset="0"/>
              </a:rPr>
              <a:t>thiệu về di tích quốc gia đặc biệt nơi em ở/ em biết dựa vào gợi ý sau:</a:t>
            </a:r>
            <a:endParaRPr lang="en-US" sz="2400" dirty="0">
              <a:solidFill>
                <a:prstClr val="black"/>
              </a:solidFill>
              <a:latin typeface="Times New Roman" panose="02020603050405020304" pitchFamily="18" charset="0"/>
              <a:ea typeface="Times New Roman" panose="02020603050405020304" pitchFamily="18" charset="0"/>
            </a:endParaRPr>
          </a:p>
          <a:p>
            <a:pPr>
              <a:lnSpc>
                <a:spcPct val="150000"/>
              </a:lnSpc>
            </a:pPr>
            <a:r>
              <a:rPr lang="en-US" sz="2400" b="1" dirty="0" smtClean="0">
                <a:solidFill>
                  <a:prstClr val="black"/>
                </a:solidFill>
                <a:latin typeface="Times New Roman" panose="02020603050405020304" pitchFamily="18" charset="0"/>
                <a:ea typeface="Times New Roman" panose="02020603050405020304" pitchFamily="18" charset="0"/>
              </a:rPr>
              <a:t>	</a:t>
            </a:r>
            <a:r>
              <a:rPr lang="vi-VN" sz="2400" b="1" dirty="0" smtClean="0">
                <a:solidFill>
                  <a:prstClr val="black"/>
                </a:solidFill>
                <a:latin typeface="Times New Roman" panose="02020603050405020304" pitchFamily="18" charset="0"/>
                <a:ea typeface="Times New Roman" panose="02020603050405020304" pitchFamily="18" charset="0"/>
              </a:rPr>
              <a:t>Giới </a:t>
            </a:r>
            <a:r>
              <a:rPr lang="vi-VN" sz="2400" b="1" dirty="0">
                <a:solidFill>
                  <a:prstClr val="black"/>
                </a:solidFill>
                <a:latin typeface="Times New Roman" panose="02020603050405020304" pitchFamily="18" charset="0"/>
                <a:ea typeface="Times New Roman" panose="02020603050405020304" pitchFamily="18" charset="0"/>
              </a:rPr>
              <a:t>thiệu, mô tả về di tích quốc gia đặc </a:t>
            </a:r>
            <a:r>
              <a:rPr lang="vi-VN" sz="2400" b="1" dirty="0" smtClean="0">
                <a:solidFill>
                  <a:prstClr val="black"/>
                </a:solidFill>
                <a:latin typeface="Times New Roman" panose="02020603050405020304" pitchFamily="18" charset="0"/>
                <a:ea typeface="Times New Roman" panose="02020603050405020304" pitchFamily="18" charset="0"/>
              </a:rPr>
              <a:t>biệt.</a:t>
            </a:r>
            <a:endParaRPr lang="en-US" sz="2400" dirty="0">
              <a:solidFill>
                <a:prstClr val="black"/>
              </a:solidFill>
              <a:latin typeface="Times New Roman" panose="02020603050405020304" pitchFamily="18" charset="0"/>
              <a:ea typeface="Times New Roman" panose="02020603050405020304" pitchFamily="18" charset="0"/>
            </a:endParaRPr>
          </a:p>
          <a:p>
            <a:pPr>
              <a:lnSpc>
                <a:spcPct val="150000"/>
              </a:lnSpc>
            </a:pPr>
            <a:r>
              <a:rPr lang="en-US" sz="2400" b="1" dirty="0" smtClean="0">
                <a:solidFill>
                  <a:prstClr val="black"/>
                </a:solidFill>
                <a:latin typeface="Times New Roman" panose="02020603050405020304" pitchFamily="18" charset="0"/>
                <a:ea typeface="Times New Roman" panose="02020603050405020304" pitchFamily="18" charset="0"/>
              </a:rPr>
              <a:t>	</a:t>
            </a:r>
            <a:r>
              <a:rPr lang="vi-VN" sz="2400" b="1" dirty="0" smtClean="0">
                <a:solidFill>
                  <a:prstClr val="black"/>
                </a:solidFill>
                <a:latin typeface="Times New Roman" panose="02020603050405020304" pitchFamily="18" charset="0"/>
                <a:ea typeface="Times New Roman" panose="02020603050405020304" pitchFamily="18" charset="0"/>
              </a:rPr>
              <a:t>Giải </a:t>
            </a:r>
            <a:r>
              <a:rPr lang="vi-VN" sz="2400" b="1" dirty="0">
                <a:solidFill>
                  <a:prstClr val="black"/>
                </a:solidFill>
                <a:latin typeface="Times New Roman" panose="02020603050405020304" pitchFamily="18" charset="0"/>
                <a:ea typeface="Times New Roman" panose="02020603050405020304" pitchFamily="18" charset="0"/>
              </a:rPr>
              <a:t>pháp, hành động giữ gìn, bảo tồn và phát huy giá trị của di tích quốc gia đặc </a:t>
            </a:r>
            <a:r>
              <a:rPr lang="vi-VN" sz="2400" b="1" dirty="0" smtClean="0">
                <a:solidFill>
                  <a:prstClr val="black"/>
                </a:solidFill>
                <a:latin typeface="Times New Roman" panose="02020603050405020304" pitchFamily="18" charset="0"/>
                <a:ea typeface="Times New Roman" panose="02020603050405020304" pitchFamily="18" charset="0"/>
              </a:rPr>
              <a:t>biệt.</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77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35323" y="0"/>
            <a:ext cx="8636000" cy="861774"/>
          </a:xfrm>
          <a:prstGeom prst="rect">
            <a:avLst/>
          </a:prstGeom>
          <a:solidFill>
            <a:schemeClr val="bg1"/>
          </a:solidFill>
        </p:spPr>
        <p:txBody>
          <a:bodyPr wrap="square" rtlCol="0">
            <a:spAutoFit/>
          </a:bodyPr>
          <a:lstStyle/>
          <a:p>
            <a:pPr marL="182880" algn="ctr"/>
            <a:r>
              <a:rPr lang="en-US" sz="5000" b="1" dirty="0" smtClean="0">
                <a:solidFill>
                  <a:srgbClr val="FF0000"/>
                </a:solidFill>
                <a:latin typeface="Times New Roman" pitchFamily="18" charset="0"/>
                <a:cs typeface="Times New Roman" pitchFamily="18" charset="0"/>
              </a:rPr>
              <a:t>HOẠT ĐỘNG </a:t>
            </a:r>
            <a:r>
              <a:rPr lang="vi-VN" sz="5000" b="1" dirty="0" smtClean="0">
                <a:solidFill>
                  <a:srgbClr val="FF0000"/>
                </a:solidFill>
                <a:latin typeface="Times New Roman" pitchFamily="18" charset="0"/>
                <a:cs typeface="Times New Roman" pitchFamily="18" charset="0"/>
              </a:rPr>
              <a:t>VẬN DỤNG</a:t>
            </a:r>
            <a:endParaRPr lang="en-US" sz="5000" b="1" dirty="0">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
        <p:nvSpPr>
          <p:cNvPr id="4" name="Rectangle 3"/>
          <p:cNvSpPr/>
          <p:nvPr/>
        </p:nvSpPr>
        <p:spPr>
          <a:xfrm>
            <a:off x="1731413" y="1180425"/>
            <a:ext cx="8843819" cy="1384995"/>
          </a:xfrm>
          <a:prstGeom prst="rect">
            <a:avLst/>
          </a:prstGeom>
        </p:spPr>
        <p:txBody>
          <a:bodyPr wrap="square">
            <a:spAutoFit/>
          </a:bodyPr>
          <a:lstStyle/>
          <a:p>
            <a:pPr>
              <a:lnSpc>
                <a:spcPct val="150000"/>
              </a:lnSpc>
            </a:pPr>
            <a:r>
              <a:rPr lang="en-US" sz="2800" dirty="0" smtClean="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panose="02020603050405020304" pitchFamily="18" charset="0"/>
                <a:cs typeface="Times New Roman" panose="02020603050405020304" pitchFamily="18" charset="0"/>
              </a:rPr>
              <a:t>Hãy</a:t>
            </a:r>
            <a:r>
              <a:rPr lang="en-US" sz="2800" dirty="0" smtClean="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đóng</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vai</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hướng</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dẫn</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viên</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du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lịch</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giới</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panose="02020603050405020304" pitchFamily="18" charset="0"/>
                <a:cs typeface="Times New Roman" panose="02020603050405020304" pitchFamily="18" charset="0"/>
              </a:rPr>
              <a:t>thiệu</a:t>
            </a:r>
            <a:r>
              <a:rPr lang="en-US" sz="2800" dirty="0" smtClean="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ea typeface="Times" panose="02020603050405020304" pitchFamily="18" charset="0"/>
                <a:cs typeface="Times New Roman" panose="02020603050405020304" pitchFamily="18" charset="0"/>
              </a:rPr>
              <a:t>một</a:t>
            </a:r>
            <a:r>
              <a:rPr lang="en-US" sz="2800" dirty="0" smtClean="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di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tích</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quốc</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đặc</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biệt</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tỉnh</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Quảng</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panose="02020603050405020304" pitchFamily="18" charset="0"/>
                <a:cs typeface="Times New Roman" panose="02020603050405020304" pitchFamily="18" charset="0"/>
              </a:rPr>
              <a:t>Ninh</a:t>
            </a:r>
            <a:r>
              <a:rPr lang="en-US" sz="2800"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5609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8" y="3044433"/>
            <a:ext cx="4393887" cy="3701784"/>
          </a:xfrm>
          <a:prstGeom prst="rect">
            <a:avLst/>
          </a:prstGeom>
        </p:spPr>
      </p:pic>
      <p:sp>
        <p:nvSpPr>
          <p:cNvPr id="9" name="Rectangle 8"/>
          <p:cNvSpPr/>
          <p:nvPr/>
        </p:nvSpPr>
        <p:spPr>
          <a:xfrm>
            <a:off x="617833" y="0"/>
            <a:ext cx="10848200" cy="6399701"/>
          </a:xfrm>
          <a:prstGeom prst="rect">
            <a:avLst/>
          </a:prstGeom>
        </p:spPr>
        <p:txBody>
          <a:bodyPr wrap="square">
            <a:spAutoFit/>
          </a:bodyPr>
          <a:lstStyle/>
          <a:p>
            <a:pPr algn="ctr">
              <a:lnSpc>
                <a:spcPct val="150000"/>
              </a:lnSpc>
            </a:pPr>
            <a:r>
              <a:rPr lang="en-US" sz="2300" b="1" u="sng" dirty="0" err="1">
                <a:solidFill>
                  <a:srgbClr val="FF0000"/>
                </a:solidFill>
                <a:latin typeface="Times New Roman" panose="02020603050405020304" pitchFamily="18" charset="0"/>
                <a:ea typeface="Times New Roman" panose="02020603050405020304" pitchFamily="18" charset="0"/>
              </a:rPr>
              <a:t>Gợi</a:t>
            </a:r>
            <a:r>
              <a:rPr lang="en-US" sz="2300" b="1" u="sng" dirty="0">
                <a:solidFill>
                  <a:srgbClr val="FF0000"/>
                </a:solidFill>
                <a:latin typeface="Times New Roman" panose="02020603050405020304" pitchFamily="18" charset="0"/>
                <a:ea typeface="Times New Roman" panose="02020603050405020304" pitchFamily="18" charset="0"/>
              </a:rPr>
              <a:t> ý </a:t>
            </a:r>
            <a:r>
              <a:rPr lang="en-US" sz="2300" b="1" u="sng" dirty="0" err="1">
                <a:solidFill>
                  <a:srgbClr val="FF0000"/>
                </a:solidFill>
                <a:latin typeface="Times New Roman" panose="02020603050405020304" pitchFamily="18" charset="0"/>
                <a:ea typeface="Times New Roman" panose="02020603050405020304" pitchFamily="18" charset="0"/>
              </a:rPr>
              <a:t>sản</a:t>
            </a:r>
            <a:r>
              <a:rPr lang="en-US" sz="2300" b="1" u="sng" dirty="0">
                <a:solidFill>
                  <a:srgbClr val="FF0000"/>
                </a:solidFill>
                <a:latin typeface="Times New Roman" panose="02020603050405020304" pitchFamily="18" charset="0"/>
                <a:ea typeface="Times New Roman" panose="02020603050405020304" pitchFamily="18" charset="0"/>
              </a:rPr>
              <a:t> </a:t>
            </a:r>
            <a:r>
              <a:rPr lang="en-US" sz="2300" b="1" u="sng" dirty="0" err="1">
                <a:solidFill>
                  <a:srgbClr val="FF0000"/>
                </a:solidFill>
                <a:latin typeface="Times New Roman" panose="02020603050405020304" pitchFamily="18" charset="0"/>
                <a:ea typeface="Times New Roman" panose="02020603050405020304" pitchFamily="18" charset="0"/>
              </a:rPr>
              <a:t>phẩm</a:t>
            </a:r>
            <a:endParaRPr lang="en-US" sz="2300" dirty="0">
              <a:solidFill>
                <a:srgbClr val="FF0000"/>
              </a:solidFill>
              <a:latin typeface="Times New Roman" panose="02020603050405020304" pitchFamily="18" charset="0"/>
              <a:ea typeface="Times New Roman" panose="02020603050405020304" pitchFamily="18" charset="0"/>
            </a:endParaRPr>
          </a:p>
          <a:p>
            <a:pPr>
              <a:lnSpc>
                <a:spcPct val="150000"/>
              </a:lnSpc>
            </a:pPr>
            <a:r>
              <a:rPr lang="en-US" sz="2300" dirty="0">
                <a:solidFill>
                  <a:srgbClr val="000000"/>
                </a:solidFill>
                <a:latin typeface="Times New Roman" panose="02020603050405020304" pitchFamily="18" charset="0"/>
                <a:ea typeface="Times New Roman" panose="02020603050405020304" pitchFamily="18" charset="0"/>
              </a:rPr>
              <a:t> </a:t>
            </a:r>
            <a:r>
              <a:rPr lang="en-US" sz="2300" dirty="0" smtClean="0">
                <a:solidFill>
                  <a:prstClr val="black"/>
                </a:solidFill>
                <a:latin typeface="Times New Roman" panose="02020603050405020304" pitchFamily="18" charset="0"/>
                <a:ea typeface="Times New Roman" panose="02020603050405020304" pitchFamily="18" charset="0"/>
              </a:rPr>
              <a:t>	</a:t>
            </a:r>
            <a:r>
              <a:rPr lang="vi-VN" sz="2300" dirty="0" smtClean="0">
                <a:solidFill>
                  <a:prstClr val="black"/>
                </a:solidFill>
                <a:latin typeface="Times New Roman" panose="02020603050405020304" pitchFamily="18" charset="0"/>
                <a:ea typeface="Times New Roman" panose="02020603050405020304" pitchFamily="18" charset="0"/>
              </a:rPr>
              <a:t>Nhà thơ Đỗ Trung Quân trong một bài thơ nổi tiếng của mình đã từng nói: “Quê hương nếu ai không nhớ/ Sẽ không lớn nổi thành người”. Như cây có cội, như sông có nguồn, con người có quê hương. Và trong hành trình dài rộng của cuộc đời sẽ đưa chúng ta đến với những nẻo đường đẹp đẽ của Tổ quốc. Vịnh Hạ Long thơ mộng, đầy nắng và gió, là kì quan thiên nhiên thế giới, được mệnh danh là địa điểm nhất định phải đến một lần trong đời.</a:t>
            </a:r>
            <a:endParaRPr lang="en-US" sz="2300" dirty="0">
              <a:solidFill>
                <a:prstClr val="black"/>
              </a:solidFill>
              <a:latin typeface="Times New Roman" panose="02020603050405020304" pitchFamily="18" charset="0"/>
              <a:ea typeface="Times New Roman" panose="02020603050405020304" pitchFamily="18" charset="0"/>
            </a:endParaRPr>
          </a:p>
          <a:p>
            <a:pPr algn="just">
              <a:lnSpc>
                <a:spcPct val="150000"/>
              </a:lnSpc>
              <a:spcAft>
                <a:spcPts val="1200"/>
              </a:spcAft>
            </a:pPr>
            <a:r>
              <a:rPr lang="en-US" sz="2300" dirty="0" smtClean="0">
                <a:solidFill>
                  <a:prstClr val="black"/>
                </a:solidFill>
                <a:latin typeface="Times New Roman" panose="02020603050405020304" pitchFamily="18" charset="0"/>
                <a:ea typeface="Times New Roman" panose="02020603050405020304" pitchFamily="18" charset="0"/>
              </a:rPr>
              <a:t>	</a:t>
            </a:r>
            <a:r>
              <a:rPr lang="en-US" sz="2300" dirty="0" err="1" smtClean="0">
                <a:solidFill>
                  <a:prstClr val="black"/>
                </a:solidFill>
                <a:latin typeface="Times New Roman" panose="02020603050405020304" pitchFamily="18" charset="0"/>
                <a:ea typeface="Times New Roman" panose="02020603050405020304" pitchFamily="18" charset="0"/>
              </a:rPr>
              <a:t>Vịnh</a:t>
            </a:r>
            <a:r>
              <a:rPr lang="en-US" sz="2300" dirty="0" smtClean="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Hạ</a:t>
            </a:r>
            <a:r>
              <a:rPr lang="en-US" sz="2300" dirty="0">
                <a:solidFill>
                  <a:prstClr val="black"/>
                </a:solidFill>
                <a:latin typeface="Times New Roman" panose="02020603050405020304" pitchFamily="18" charset="0"/>
                <a:ea typeface="Times New Roman" panose="02020603050405020304" pitchFamily="18" charset="0"/>
              </a:rPr>
              <a:t> Long </a:t>
            </a:r>
            <a:r>
              <a:rPr lang="en-US" sz="2300" dirty="0" err="1">
                <a:solidFill>
                  <a:prstClr val="black"/>
                </a:solidFill>
                <a:latin typeface="Times New Roman" panose="02020603050405020304" pitchFamily="18" charset="0"/>
                <a:ea typeface="Times New Roman" panose="02020603050405020304" pitchFamily="18" charset="0"/>
              </a:rPr>
              <a:t>thuộc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địa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phận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tỉnh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Quảng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Ninh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một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vịnh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nhỏ</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thuộc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phần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bờ</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Tây</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vịnh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Đông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Bắc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Bộ</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thuộc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bờ</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biển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Đông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Bắc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Việt</a:t>
            </a:r>
            <a:r>
              <a:rPr lang="en-US" sz="2300" dirty="0">
                <a:solidFill>
                  <a:prstClr val="black"/>
                </a:solidFill>
                <a:latin typeface="Times New Roman" panose="02020603050405020304" pitchFamily="18" charset="0"/>
                <a:ea typeface="Times New Roman" panose="02020603050405020304" pitchFamily="18" charset="0"/>
              </a:rPr>
              <a:t> Nam. </a:t>
            </a:r>
            <a:r>
              <a:rPr lang="en-US" sz="2300" dirty="0" err="1">
                <a:solidFill>
                  <a:prstClr val="black"/>
                </a:solidFill>
                <a:latin typeface="Times New Roman" panose="02020603050405020304" pitchFamily="18" charset="0"/>
                <a:ea typeface="Times New Roman" panose="02020603050405020304" pitchFamily="18" charset="0"/>
              </a:rPr>
              <a:t>Phải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mất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hàng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triệu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năm</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đá</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xô</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sóng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sóng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xô</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gió</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vận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động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không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ngừng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nghỉ</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mới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tạo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nên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một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tác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phẩm</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địa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lí</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hoàn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mỹ</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thế</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rộng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lớn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thế</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xanh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rờn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thế</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Toàn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bộ</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vịnh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có</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diện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tích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khoảng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smtClean="0">
                <a:solidFill>
                  <a:prstClr val="black"/>
                </a:solidFill>
                <a:latin typeface="Times New Roman" panose="02020603050405020304" pitchFamily="18" charset="0"/>
                <a:ea typeface="Times New Roman" panose="02020603050405020304" pitchFamily="18" charset="0"/>
              </a:rPr>
              <a:t>1</a:t>
            </a:r>
            <a:r>
              <a:rPr lang="vi-VN" sz="2300" dirty="0" smtClean="0">
                <a:solidFill>
                  <a:prstClr val="black"/>
                </a:solidFill>
                <a:latin typeface="Times New Roman" panose="02020603050405020304" pitchFamily="18" charset="0"/>
                <a:ea typeface="Times New Roman" panose="02020603050405020304" pitchFamily="18" charset="0"/>
              </a:rPr>
              <a:t>.</a:t>
            </a:r>
            <a:r>
              <a:rPr lang="en-US" sz="2300" dirty="0" smtClean="0">
                <a:solidFill>
                  <a:prstClr val="black"/>
                </a:solidFill>
                <a:latin typeface="Times New Roman" panose="02020603050405020304" pitchFamily="18" charset="0"/>
                <a:ea typeface="Times New Roman" panose="02020603050405020304" pitchFamily="18" charset="0"/>
              </a:rPr>
              <a:t>553 </a:t>
            </a:r>
            <a:r>
              <a:rPr lang="en-US" sz="2300" dirty="0">
                <a:solidFill>
                  <a:prstClr val="black"/>
                </a:solidFill>
                <a:latin typeface="Times New Roman" panose="02020603050405020304" pitchFamily="18" charset="0"/>
                <a:ea typeface="Times New Roman" panose="02020603050405020304" pitchFamily="18" charset="0"/>
              </a:rPr>
              <a:t>km </a:t>
            </a:r>
            <a:r>
              <a:rPr lang="en-US" sz="2300" dirty="0" err="1">
                <a:solidFill>
                  <a:prstClr val="black"/>
                </a:solidFill>
                <a:latin typeface="Times New Roman" panose="02020603050405020304" pitchFamily="18" charset="0"/>
                <a:ea typeface="Times New Roman" panose="02020603050405020304" pitchFamily="18" charset="0"/>
              </a:rPr>
              <a:t>vuông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có</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tới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smtClean="0">
                <a:solidFill>
                  <a:prstClr val="black"/>
                </a:solidFill>
                <a:latin typeface="Times New Roman" panose="02020603050405020304" pitchFamily="18" charset="0"/>
                <a:ea typeface="Times New Roman" panose="02020603050405020304" pitchFamily="18" charset="0"/>
              </a:rPr>
              <a:t>1</a:t>
            </a:r>
            <a:r>
              <a:rPr lang="vi-VN" sz="2300" dirty="0" smtClean="0">
                <a:solidFill>
                  <a:prstClr val="black"/>
                </a:solidFill>
                <a:latin typeface="Times New Roman" panose="02020603050405020304" pitchFamily="18" charset="0"/>
                <a:ea typeface="Times New Roman" panose="02020603050405020304" pitchFamily="18" charset="0"/>
              </a:rPr>
              <a:t>.</a:t>
            </a:r>
            <a:r>
              <a:rPr lang="en-US" sz="2300" dirty="0" smtClean="0">
                <a:solidFill>
                  <a:prstClr val="black"/>
                </a:solidFill>
                <a:latin typeface="Times New Roman" panose="02020603050405020304" pitchFamily="18" charset="0"/>
                <a:ea typeface="Times New Roman" panose="02020603050405020304" pitchFamily="18" charset="0"/>
              </a:rPr>
              <a:t>960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đảo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lớn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nhỏ</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khác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nhau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phần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lớn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trong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đó</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các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đảo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đá</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vôi</a:t>
            </a:r>
            <a:r>
              <a:rPr lang="en-US" sz="2300" dirty="0" smtClean="0">
                <a:solidFill>
                  <a:prstClr val="black"/>
                </a:solidFill>
                <a:latin typeface="Times New Roman" panose="02020603050405020304" pitchFamily="18" charset="0"/>
                <a:ea typeface="Times New Roman" panose="02020603050405020304" pitchFamily="18" charset="0"/>
              </a:rPr>
              <a:t>.</a:t>
            </a:r>
            <a:endParaRPr lang="en-US" sz="23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1315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8369" y="320663"/>
            <a:ext cx="10859784" cy="6463308"/>
          </a:xfrm>
          <a:prstGeom prst="rect">
            <a:avLst/>
          </a:prstGeom>
        </p:spPr>
        <p:txBody>
          <a:bodyPr wrap="square">
            <a:spAutoFit/>
          </a:bodyPr>
          <a:lstStyle/>
          <a:p>
            <a:pPr algn="just">
              <a:lnSpc>
                <a:spcPct val="150000"/>
              </a:lnSpc>
            </a:pPr>
            <a:r>
              <a:rPr lang="en-US" sz="2300" dirty="0">
                <a:solidFill>
                  <a:srgbClr val="000000"/>
                </a:solidFill>
                <a:latin typeface="Times New Roman" panose="02020603050405020304" pitchFamily="18" charset="0"/>
                <a:ea typeface="Times New Roman" panose="02020603050405020304" pitchFamily="18" charset="0"/>
              </a:rPr>
              <a:t> </a:t>
            </a:r>
            <a:r>
              <a:rPr lang="en-US" sz="2300" dirty="0" smtClean="0">
                <a:solidFill>
                  <a:srgbClr val="000000"/>
                </a:solidFill>
                <a:latin typeface="Times New Roman" panose="02020603050405020304" pitchFamily="18" charset="0"/>
                <a:ea typeface="Times New Roman" panose="02020603050405020304" pitchFamily="18" charset="0"/>
              </a:rPr>
              <a:t>	</a:t>
            </a:r>
            <a:r>
              <a:rPr lang="en-US" sz="2300" dirty="0" err="1" smtClean="0">
                <a:solidFill>
                  <a:prstClr val="black"/>
                </a:solidFill>
                <a:latin typeface="Times New Roman" panose="02020603050405020304" pitchFamily="18" charset="0"/>
                <a:ea typeface="Times New Roman" panose="02020603050405020304" pitchFamily="18" charset="0"/>
              </a:rPr>
              <a:t>Vịnh</a:t>
            </a:r>
            <a:r>
              <a:rPr lang="en-US" sz="2300" dirty="0" smtClean="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Hạ</a:t>
            </a:r>
            <a:r>
              <a:rPr lang="en-US" sz="2300" dirty="0">
                <a:solidFill>
                  <a:prstClr val="black"/>
                </a:solidFill>
                <a:latin typeface="Times New Roman" panose="02020603050405020304" pitchFamily="18" charset="0"/>
                <a:ea typeface="Times New Roman" panose="02020603050405020304" pitchFamily="18" charset="0"/>
              </a:rPr>
              <a:t> Long </a:t>
            </a:r>
            <a:r>
              <a:rPr lang="en-US" sz="2300" dirty="0" err="1">
                <a:solidFill>
                  <a:prstClr val="black"/>
                </a:solidFill>
                <a:latin typeface="Times New Roman" panose="02020603050405020304" pitchFamily="18" charset="0"/>
                <a:ea typeface="Times New Roman" panose="02020603050405020304" pitchFamily="18" charset="0"/>
              </a:rPr>
              <a:t>nổi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tiếng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bởi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cảnh</a:t>
            </a:r>
            <a:r>
              <a:rPr lang="en-US" sz="2300" dirty="0">
                <a:solidFill>
                  <a:prstClr val="black"/>
                </a:solidFill>
                <a:latin typeface="Times New Roman" panose="02020603050405020304" pitchFamily="18" charset="0"/>
                <a:ea typeface="Times New Roman" panose="02020603050405020304" pitchFamily="18" charset="0"/>
              </a:rPr>
              <a:t> non </a:t>
            </a:r>
            <a:r>
              <a:rPr lang="en-US" sz="2300" dirty="0" err="1">
                <a:solidFill>
                  <a:prstClr val="black"/>
                </a:solidFill>
                <a:latin typeface="Times New Roman" panose="02020603050405020304" pitchFamily="18" charset="0"/>
                <a:ea typeface="Times New Roman" panose="02020603050405020304" pitchFamily="18" charset="0"/>
              </a:rPr>
              <a:t>nước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hữu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tình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của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nó</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Nếu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để</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máy</a:t>
            </a:r>
            <a:r>
              <a:rPr lang="en-US" sz="2300" dirty="0">
                <a:solidFill>
                  <a:prstClr val="black"/>
                </a:solidFill>
                <a:latin typeface="Times New Roman" panose="02020603050405020304" pitchFamily="18" charset="0"/>
                <a:ea typeface="Times New Roman" panose="02020603050405020304" pitchFamily="18" charset="0"/>
              </a:rPr>
              <a:t> quay </a:t>
            </a:r>
            <a:r>
              <a:rPr lang="en-US" sz="2300" dirty="0" err="1">
                <a:solidFill>
                  <a:prstClr val="black"/>
                </a:solidFill>
                <a:latin typeface="Times New Roman" panose="02020603050405020304" pitchFamily="18" charset="0"/>
                <a:ea typeface="Times New Roman" panose="02020603050405020304" pitchFamily="18" charset="0"/>
              </a:rPr>
              <a:t>trên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cao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nhìn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xuống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Hạ</a:t>
            </a:r>
            <a:r>
              <a:rPr lang="en-US" sz="2300" dirty="0">
                <a:solidFill>
                  <a:prstClr val="black"/>
                </a:solidFill>
                <a:latin typeface="Times New Roman" panose="02020603050405020304" pitchFamily="18" charset="0"/>
                <a:ea typeface="Times New Roman" panose="02020603050405020304" pitchFamily="18" charset="0"/>
              </a:rPr>
              <a:t> Long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một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bức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gấm</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xanh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khổng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lồ</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được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thêu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bằng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nước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đá</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Tất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cả</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đều</a:t>
            </a:r>
            <a:r>
              <a:rPr lang="en-US" sz="2300" dirty="0">
                <a:solidFill>
                  <a:prstClr val="black"/>
                </a:solidFill>
                <a:latin typeface="Times New Roman" panose="02020603050405020304" pitchFamily="18" charset="0"/>
                <a:ea typeface="Times New Roman" panose="02020603050405020304" pitchFamily="18" charset="0"/>
              </a:rPr>
              <a:t> do </a:t>
            </a:r>
            <a:r>
              <a:rPr lang="en-US" sz="2300" dirty="0" err="1">
                <a:solidFill>
                  <a:prstClr val="black"/>
                </a:solidFill>
                <a:latin typeface="Times New Roman" panose="02020603050405020304" pitchFamily="18" charset="0"/>
                <a:ea typeface="Times New Roman" panose="02020603050405020304" pitchFamily="18" charset="0"/>
              </a:rPr>
              <a:t>một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tay</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Tạo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hóa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sắp</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đặt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tạo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thành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Những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hình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dáng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uốn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lượn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của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nước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những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đảo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những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núi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đá</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vôi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kì</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vĩ</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những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tác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phẩm</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điêu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khắc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được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tạo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ra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từ</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bàn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tay</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người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nghệ</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nhân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đảo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hình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người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đang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ngóng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về</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đất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liền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kia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Đầu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Người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đảo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giống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ngư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ông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đang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ngồi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đánh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cá</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kia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Lã</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Vọng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đảo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cánh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buồm</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đang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vươn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gió</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ra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khơi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kia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Cánh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Buồm</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đặc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biệt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đảo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nổi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tiếng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nhất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hình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ảnh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hai</a:t>
            </a:r>
            <a:r>
              <a:rPr lang="en-US" sz="2300" dirty="0">
                <a:solidFill>
                  <a:prstClr val="black"/>
                </a:solidFill>
                <a:latin typeface="Times New Roman" panose="02020603050405020304" pitchFamily="18" charset="0"/>
                <a:ea typeface="Times New Roman" panose="02020603050405020304" pitchFamily="18" charset="0"/>
              </a:rPr>
              <a:t> con </a:t>
            </a:r>
            <a:r>
              <a:rPr lang="en-US" sz="2300" dirty="0" err="1">
                <a:solidFill>
                  <a:prstClr val="black"/>
                </a:solidFill>
                <a:latin typeface="Times New Roman" panose="02020603050405020304" pitchFamily="18" charset="0"/>
                <a:ea typeface="Times New Roman" panose="02020603050405020304" pitchFamily="18" charset="0"/>
              </a:rPr>
              <a:t>gà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đang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âu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yếm</a:t>
            </a:r>
            <a:r>
              <a:rPr lang="en-US" sz="2300" dirty="0">
                <a:solidFill>
                  <a:prstClr val="black"/>
                </a:solidFill>
                <a:latin typeface="Times New Roman" panose="02020603050405020304" pitchFamily="18" charset="0"/>
                <a:ea typeface="Times New Roman" panose="02020603050405020304" pitchFamily="18" charset="0"/>
              </a:rPr>
              <a:t> -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Trống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Mái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đã</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trở</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thành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hình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ảnh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tượng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trưng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cho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những</a:t>
            </a:r>
            <a:r>
              <a:rPr lang="en-US" sz="2300" dirty="0">
                <a:solidFill>
                  <a:prstClr val="black"/>
                </a:solidFill>
                <a:latin typeface="Times New Roman" panose="02020603050405020304" pitchFamily="18" charset="0"/>
                <a:ea typeface="Times New Roman" panose="02020603050405020304" pitchFamily="18" charset="0"/>
              </a:rPr>
              <a:t> con tem, </a:t>
            </a:r>
            <a:r>
              <a:rPr lang="en-US" sz="2300" dirty="0" err="1">
                <a:solidFill>
                  <a:prstClr val="black"/>
                </a:solidFill>
                <a:latin typeface="Times New Roman" panose="02020603050405020304" pitchFamily="18" charset="0"/>
                <a:ea typeface="Times New Roman" panose="02020603050405020304" pitchFamily="18" charset="0"/>
              </a:rPr>
              <a:t>bì</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thư</a:t>
            </a:r>
            <a:r>
              <a:rPr lang="en-US" sz="2300" dirty="0" smtClean="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đứng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giữa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biển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nước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bao</a:t>
            </a:r>
            <a:r>
              <a:rPr lang="en-US" sz="2300" dirty="0">
                <a:solidFill>
                  <a:prstClr val="black"/>
                </a:solidFill>
                <a:latin typeface="Times New Roman" panose="02020603050405020304" pitchFamily="18" charset="0"/>
                <a:ea typeface="Times New Roman" panose="02020603050405020304" pitchFamily="18" charset="0"/>
              </a:rPr>
              <a:t> la </a:t>
            </a:r>
            <a:r>
              <a:rPr lang="en-US" sz="2300" dirty="0" err="1">
                <a:solidFill>
                  <a:prstClr val="black"/>
                </a:solidFill>
                <a:latin typeface="Times New Roman" panose="02020603050405020304" pitchFamily="18" charset="0"/>
                <a:ea typeface="Times New Roman" panose="02020603050405020304" pitchFamily="18" charset="0"/>
              </a:rPr>
              <a:t>một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hương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khổng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lồ</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một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vật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cúng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tế</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trời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đất</a:t>
            </a:r>
            <a:r>
              <a:rPr lang="en-US" sz="2300" dirty="0">
                <a:solidFill>
                  <a:prstClr val="black"/>
                </a:solidFill>
                <a:latin typeface="Times New Roman" panose="02020603050405020304" pitchFamily="18" charset="0"/>
                <a:ea typeface="Times New Roman" panose="02020603050405020304" pitchFamily="18" charset="0"/>
              </a:rPr>
              <a:t> –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Hương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Tất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cả</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đều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rất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thực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thực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đến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kinh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smtClean="0">
                <a:solidFill>
                  <a:prstClr val="black"/>
                </a:solidFill>
                <a:latin typeface="Times New Roman" panose="02020603050405020304" pitchFamily="18" charset="0"/>
                <a:ea typeface="Times New Roman" panose="02020603050405020304" pitchFamily="18" charset="0"/>
              </a:rPr>
              <a:t>ngạc</a:t>
            </a:r>
            <a:r>
              <a:rPr lang="vi-VN" sz="2300" dirty="0">
                <a:solidFill>
                  <a:prstClr val="black"/>
                </a:solidFill>
                <a:latin typeface="Times New Roman" panose="02020603050405020304" pitchFamily="18" charset="0"/>
                <a:ea typeface="Times New Roman" panose="02020603050405020304" pitchFamily="18" charset="0"/>
              </a:rPr>
              <a:t>!</a:t>
            </a:r>
            <a:r>
              <a:rPr lang="en-US" sz="2300" dirty="0" smtClean="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Những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đảo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đá</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diệu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kỳ</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ấy</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biến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hóa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khôn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lường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theo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thời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gian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góc</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nhìn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Tới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đây</a:t>
            </a:r>
            <a:r>
              <a:rPr lang="en-US" sz="2300" dirty="0">
                <a:solidFill>
                  <a:prstClr val="black"/>
                </a:solidFill>
                <a:latin typeface="Times New Roman" panose="02020603050405020304" pitchFamily="18" charset="0"/>
                <a:ea typeface="Times New Roman" panose="02020603050405020304" pitchFamily="18" charset="0"/>
              </a:rPr>
              <a:t> ta </a:t>
            </a:r>
            <a:r>
              <a:rPr lang="en-US" sz="2300" dirty="0" err="1">
                <a:solidFill>
                  <a:prstClr val="black"/>
                </a:solidFill>
                <a:latin typeface="Times New Roman" panose="02020603050405020304" pitchFamily="18" charset="0"/>
                <a:ea typeface="Times New Roman" panose="02020603050405020304" pitchFamily="18" charset="0"/>
              </a:rPr>
              <a:t>mới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nhận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ra</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tất</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cả</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chúng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không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phải</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những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hòn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đảo</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vô</a:t>
            </a:r>
            <a:r>
              <a:rPr lang="en-US" sz="2300" dirty="0">
                <a:solidFill>
                  <a:prstClr val="black"/>
                </a:solidFill>
                <a:latin typeface="Times New Roman" panose="02020603050405020304" pitchFamily="18" charset="0"/>
                <a:ea typeface="Times New Roman" panose="02020603050405020304" pitchFamily="18" charset="0"/>
              </a:rPr>
              <a:t> tri </a:t>
            </a:r>
            <a:r>
              <a:rPr lang="en-US" sz="2300" dirty="0" err="1">
                <a:solidFill>
                  <a:prstClr val="black"/>
                </a:solidFill>
                <a:latin typeface="Times New Roman" panose="02020603050405020304" pitchFamily="18" charset="0"/>
                <a:ea typeface="Times New Roman" panose="02020603050405020304" pitchFamily="18" charset="0"/>
              </a:rPr>
              <a:t>tĩnh</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lặng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mà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như</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có</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hồn</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và</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đều</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sống</a:t>
            </a:r>
            <a:r>
              <a:rPr lang="en-US" sz="2300" dirty="0">
                <a:solidFill>
                  <a:prstClr val="black"/>
                </a:solidFill>
                <a:latin typeface="Times New Roman" panose="02020603050405020304" pitchFamily="18" charset="0"/>
                <a:ea typeface="Times New Roman" panose="02020603050405020304" pitchFamily="18" charset="0"/>
              </a:rPr>
              <a:t> </a:t>
            </a:r>
            <a:r>
              <a:rPr lang="en-US" sz="2300" dirty="0" err="1">
                <a:solidFill>
                  <a:prstClr val="black"/>
                </a:solidFill>
                <a:latin typeface="Times New Roman" panose="02020603050405020304" pitchFamily="18" charset="0"/>
                <a:ea typeface="Times New Roman" panose="02020603050405020304" pitchFamily="18" charset="0"/>
              </a:rPr>
              <a:t>động</a:t>
            </a:r>
            <a:r>
              <a:rPr lang="en-US" sz="2300"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7691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A8B2BBF6-248A-4D00-91AF-40C4D5AC3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348" y="413124"/>
            <a:ext cx="8704982" cy="920218"/>
          </a:xfrm>
          <a:prstGeom prst="rect">
            <a:avLst/>
          </a:prstGeom>
        </p:spPr>
      </p:pic>
      <p:sp>
        <p:nvSpPr>
          <p:cNvPr id="13" name="TextBox 12">
            <a:extLst>
              <a:ext uri="{FF2B5EF4-FFF2-40B4-BE49-F238E27FC236}">
                <a16:creationId xmlns="" xmlns:a16="http://schemas.microsoft.com/office/drawing/2014/main" id="{23E28E47-60F9-423C-B866-1FA8E553999F}"/>
              </a:ext>
            </a:extLst>
          </p:cNvPr>
          <p:cNvSpPr txBox="1"/>
          <p:nvPr/>
        </p:nvSpPr>
        <p:spPr>
          <a:xfrm>
            <a:off x="1227528" y="542749"/>
            <a:ext cx="9368802" cy="615553"/>
          </a:xfrm>
          <a:prstGeom prst="rect">
            <a:avLst/>
          </a:prstGeom>
          <a:noFill/>
        </p:spPr>
        <p:txBody>
          <a:bodyPr wrap="square" rtlCol="0">
            <a:spAutoFit/>
          </a:bodyPr>
          <a:lstStyle/>
          <a:p>
            <a:pPr lvl="0" algn="ctr">
              <a:defRPr/>
            </a:pPr>
            <a:r>
              <a:rPr lang="en-US" sz="3400" b="1" dirty="0" err="1" smtClean="0">
                <a:solidFill>
                  <a:srgbClr val="FF0000"/>
                </a:solidFill>
                <a:latin typeface="Times New Roman" pitchFamily="18" charset="0"/>
                <a:cs typeface="Times New Roman" pitchFamily="18" charset="0"/>
              </a:rPr>
              <a:t>Phân</a:t>
            </a:r>
            <a:r>
              <a:rPr lang="en-US" sz="3400" b="1" dirty="0" smtClean="0">
                <a:solidFill>
                  <a:srgbClr val="FF0000"/>
                </a:solidFill>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công</a:t>
            </a:r>
            <a:r>
              <a:rPr lang="en-US" sz="3400" b="1" dirty="0" smtClean="0">
                <a:solidFill>
                  <a:srgbClr val="FF0000"/>
                </a:solidFill>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nhiệm</a:t>
            </a:r>
            <a:r>
              <a:rPr lang="en-US" sz="3400" b="1" dirty="0" smtClean="0">
                <a:solidFill>
                  <a:srgbClr val="FF0000"/>
                </a:solidFill>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vụ</a:t>
            </a:r>
            <a:r>
              <a:rPr lang="vi-VN" sz="3400" b="1" dirty="0" smtClean="0">
                <a:solidFill>
                  <a:srgbClr val="FF0000"/>
                </a:solidFill>
                <a:latin typeface="Times New Roman" pitchFamily="18" charset="0"/>
                <a:cs typeface="Times New Roman" pitchFamily="18" charset="0"/>
              </a:rPr>
              <a:t> về nhà</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4" name="Rounded Rectangle 13"/>
          <p:cNvSpPr/>
          <p:nvPr/>
        </p:nvSpPr>
        <p:spPr>
          <a:xfrm>
            <a:off x="382384" y="5383735"/>
            <a:ext cx="1149308" cy="786689"/>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Rounded Rectangle 14"/>
          <p:cNvSpPr/>
          <p:nvPr/>
        </p:nvSpPr>
        <p:spPr>
          <a:xfrm>
            <a:off x="2310892" y="1932930"/>
            <a:ext cx="1737360" cy="118920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6" name="Rounded Rectangle 15"/>
          <p:cNvSpPr/>
          <p:nvPr/>
        </p:nvSpPr>
        <p:spPr>
          <a:xfrm>
            <a:off x="555104" y="2043941"/>
            <a:ext cx="3291840" cy="40230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81646" y="2824583"/>
            <a:ext cx="3038756" cy="3093154"/>
          </a:xfrm>
          <a:prstGeom prst="rect">
            <a:avLst/>
          </a:prstGeom>
          <a:noFill/>
        </p:spPr>
        <p:txBody>
          <a:bodyPr wrap="square" rtlCol="0">
            <a:spAutoFit/>
          </a:bodyPr>
          <a:lstStyle/>
          <a:p>
            <a:pPr lvl="0" algn="ctr">
              <a:lnSpc>
                <a:spcPct val="150000"/>
              </a:lnSpc>
            </a:pPr>
            <a:r>
              <a:rPr lang="vi-VN" sz="2600" b="1" dirty="0">
                <a:solidFill>
                  <a:srgbClr val="124057"/>
                </a:solidFill>
                <a:latin typeface="+mj-lt"/>
                <a:cs typeface="Calibri" panose="020F0502020204030204" pitchFamily="34" charset="0"/>
              </a:rPr>
              <a:t>Viết bài thuyết trình có </a:t>
            </a:r>
            <a:r>
              <a:rPr lang="vi-VN" sz="2600" b="1" dirty="0" smtClean="0">
                <a:solidFill>
                  <a:srgbClr val="124057"/>
                </a:solidFill>
                <a:latin typeface="+mj-lt"/>
                <a:cs typeface="Calibri" panose="020F0502020204030204" pitchFamily="34" charset="0"/>
              </a:rPr>
              <a:t>video </a:t>
            </a:r>
            <a:r>
              <a:rPr lang="vi-VN" sz="2600" b="1" dirty="0">
                <a:solidFill>
                  <a:srgbClr val="124057"/>
                </a:solidFill>
                <a:latin typeface="+mj-lt"/>
                <a:cs typeface="Calibri" panose="020F0502020204030204" pitchFamily="34" charset="0"/>
              </a:rPr>
              <a:t>hình ảnh minh họa về di tích quốc gia đặc biệt của </a:t>
            </a:r>
            <a:r>
              <a:rPr lang="vi-VN" sz="2600" b="1" dirty="0" smtClean="0">
                <a:solidFill>
                  <a:srgbClr val="124057"/>
                </a:solidFill>
                <a:latin typeface="+mj-lt"/>
                <a:cs typeface="Calibri" panose="020F0502020204030204" pitchFamily="34" charset="0"/>
              </a:rPr>
              <a:t>Tỉnh.</a:t>
            </a:r>
            <a:endParaRPr lang="vi-VN" sz="2600" b="1" dirty="0">
              <a:solidFill>
                <a:srgbClr val="124057"/>
              </a:solidFill>
              <a:latin typeface="+mj-lt"/>
              <a:ea typeface="Nixie One"/>
              <a:cs typeface="Calibri" panose="020F0502020204030204" pitchFamily="34" charset="0"/>
              <a:sym typeface="Nixie One"/>
            </a:endParaRPr>
          </a:p>
        </p:txBody>
      </p:sp>
      <p:sp>
        <p:nvSpPr>
          <p:cNvPr id="18" name="Rounded Rectangle 17"/>
          <p:cNvSpPr/>
          <p:nvPr/>
        </p:nvSpPr>
        <p:spPr>
          <a:xfrm>
            <a:off x="818508" y="2121281"/>
            <a:ext cx="2361064" cy="554358"/>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t>Tổ 1</a:t>
            </a:r>
            <a:endParaRPr lang="en-US" sz="3600" b="1" dirty="0"/>
          </a:p>
        </p:txBody>
      </p:sp>
      <p:sp>
        <p:nvSpPr>
          <p:cNvPr id="19" name="Rounded Rectangle 18"/>
          <p:cNvSpPr/>
          <p:nvPr/>
        </p:nvSpPr>
        <p:spPr>
          <a:xfrm>
            <a:off x="4283824" y="5383735"/>
            <a:ext cx="1149308" cy="786689"/>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Rounded Rectangle 24"/>
          <p:cNvSpPr/>
          <p:nvPr/>
        </p:nvSpPr>
        <p:spPr>
          <a:xfrm>
            <a:off x="6212332" y="1932930"/>
            <a:ext cx="1737360" cy="118920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6" name="Rounded Rectangle 25"/>
          <p:cNvSpPr/>
          <p:nvPr/>
        </p:nvSpPr>
        <p:spPr>
          <a:xfrm>
            <a:off x="4456544" y="2043941"/>
            <a:ext cx="3291840" cy="40230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27" name="TextBox 26"/>
          <p:cNvSpPr txBox="1"/>
          <p:nvPr/>
        </p:nvSpPr>
        <p:spPr>
          <a:xfrm>
            <a:off x="4480052" y="2972992"/>
            <a:ext cx="3291840" cy="1962076"/>
          </a:xfrm>
          <a:prstGeom prst="rect">
            <a:avLst/>
          </a:prstGeom>
          <a:noFill/>
        </p:spPr>
        <p:txBody>
          <a:bodyPr wrap="square" rtlCol="0">
            <a:spAutoFit/>
          </a:bodyPr>
          <a:lstStyle/>
          <a:p>
            <a:pPr lvl="0" algn="ctr">
              <a:lnSpc>
                <a:spcPct val="150000"/>
              </a:lnSpc>
            </a:pPr>
            <a:r>
              <a:rPr lang="vi-VN" sz="2700" b="1" dirty="0" smtClean="0">
                <a:solidFill>
                  <a:srgbClr val="124057"/>
                </a:solidFill>
                <a:latin typeface="+mj-lt"/>
                <a:cs typeface="Calibri" panose="020F0502020204030204" pitchFamily="34" charset="0"/>
              </a:rPr>
              <a:t>  Lập </a:t>
            </a:r>
            <a:r>
              <a:rPr lang="vi-VN" sz="2700" b="1" dirty="0">
                <a:solidFill>
                  <a:srgbClr val="124057"/>
                </a:solidFill>
                <a:latin typeface="+mj-lt"/>
                <a:cs typeface="Calibri" panose="020F0502020204030204" pitchFamily="34" charset="0"/>
              </a:rPr>
              <a:t>bộ sưu </a:t>
            </a:r>
            <a:r>
              <a:rPr lang="vi-VN" sz="2700" b="1" dirty="0" smtClean="0">
                <a:solidFill>
                  <a:srgbClr val="124057"/>
                </a:solidFill>
                <a:latin typeface="+mj-lt"/>
                <a:cs typeface="Calibri" panose="020F0502020204030204" pitchFamily="34" charset="0"/>
              </a:rPr>
              <a:t>tập </a:t>
            </a:r>
            <a:r>
              <a:rPr lang="vi-VN" sz="2700" b="1" dirty="0">
                <a:solidFill>
                  <a:srgbClr val="124057"/>
                </a:solidFill>
                <a:latin typeface="+mj-lt"/>
                <a:cs typeface="Calibri" panose="020F0502020204030204" pitchFamily="34" charset="0"/>
              </a:rPr>
              <a:t>về các di tích của tỉnh Quảng </a:t>
            </a:r>
            <a:r>
              <a:rPr lang="vi-VN" sz="2700" b="1" dirty="0" smtClean="0">
                <a:solidFill>
                  <a:srgbClr val="124057"/>
                </a:solidFill>
                <a:latin typeface="+mj-lt"/>
                <a:cs typeface="Calibri" panose="020F0502020204030204" pitchFamily="34" charset="0"/>
              </a:rPr>
              <a:t>Ninh.</a:t>
            </a:r>
            <a:endParaRPr lang="vi-VN" sz="2700" b="1" dirty="0">
              <a:solidFill>
                <a:srgbClr val="124057"/>
              </a:solidFill>
              <a:latin typeface="+mj-lt"/>
              <a:ea typeface="Nixie One"/>
              <a:cs typeface="Calibri" panose="020F0502020204030204" pitchFamily="34" charset="0"/>
              <a:sym typeface="Nixie One"/>
            </a:endParaRPr>
          </a:p>
        </p:txBody>
      </p:sp>
      <p:sp>
        <p:nvSpPr>
          <p:cNvPr id="28" name="Rounded Rectangle 27"/>
          <p:cNvSpPr/>
          <p:nvPr/>
        </p:nvSpPr>
        <p:spPr>
          <a:xfrm>
            <a:off x="4675716" y="2121281"/>
            <a:ext cx="2361064" cy="5543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t>Tổ 2</a:t>
            </a:r>
            <a:endParaRPr lang="en-US" sz="3600" b="1" dirty="0"/>
          </a:p>
        </p:txBody>
      </p:sp>
      <p:sp>
        <p:nvSpPr>
          <p:cNvPr id="29" name="Rounded Rectangle 28"/>
          <p:cNvSpPr/>
          <p:nvPr/>
        </p:nvSpPr>
        <p:spPr>
          <a:xfrm>
            <a:off x="8225904" y="5383735"/>
            <a:ext cx="1149308" cy="786689"/>
          </a:xfrm>
          <a:prstGeom prst="roundRect">
            <a:avLst>
              <a:gd name="adj" fmla="val 22746"/>
            </a:avLst>
          </a:prstGeom>
          <a:solidFill>
            <a:schemeClr val="accent6"/>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0" name="Rounded Rectangle 29"/>
          <p:cNvSpPr/>
          <p:nvPr/>
        </p:nvSpPr>
        <p:spPr>
          <a:xfrm>
            <a:off x="10154412" y="1932930"/>
            <a:ext cx="1737360" cy="1189204"/>
          </a:xfrm>
          <a:prstGeom prst="roundRect">
            <a:avLst>
              <a:gd name="adj" fmla="val 30702"/>
            </a:avLst>
          </a:prstGeom>
          <a:solidFill>
            <a:srgbClr val="70AD47"/>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Rounded Rectangle 30"/>
          <p:cNvSpPr/>
          <p:nvPr/>
        </p:nvSpPr>
        <p:spPr>
          <a:xfrm>
            <a:off x="8398624" y="2043941"/>
            <a:ext cx="3291840" cy="40230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2" name="TextBox 31"/>
          <p:cNvSpPr txBox="1"/>
          <p:nvPr/>
        </p:nvSpPr>
        <p:spPr>
          <a:xfrm>
            <a:off x="8599932" y="2945865"/>
            <a:ext cx="2846523" cy="2031325"/>
          </a:xfrm>
          <a:prstGeom prst="rect">
            <a:avLst/>
          </a:prstGeom>
          <a:noFill/>
        </p:spPr>
        <p:txBody>
          <a:bodyPr wrap="square" rtlCol="0">
            <a:spAutoFit/>
          </a:bodyPr>
          <a:lstStyle/>
          <a:p>
            <a:pPr lvl="0" algn="ctr">
              <a:lnSpc>
                <a:spcPct val="150000"/>
              </a:lnSpc>
            </a:pPr>
            <a:r>
              <a:rPr lang="vi-VN" sz="2800" b="1" dirty="0">
                <a:solidFill>
                  <a:srgbClr val="124057"/>
                </a:solidFill>
                <a:latin typeface="+mj-lt"/>
                <a:cs typeface="Calibri" panose="020F0502020204030204" pitchFamily="34" charset="0"/>
              </a:rPr>
              <a:t>Làm mô hình về một số di tích của </a:t>
            </a:r>
            <a:r>
              <a:rPr lang="vi-VN" sz="2800" b="1" dirty="0" smtClean="0">
                <a:solidFill>
                  <a:srgbClr val="124057"/>
                </a:solidFill>
                <a:latin typeface="+mj-lt"/>
                <a:cs typeface="Calibri" panose="020F0502020204030204" pitchFamily="34" charset="0"/>
              </a:rPr>
              <a:t>Tỉnh.</a:t>
            </a:r>
            <a:endParaRPr lang="vi-VN" sz="2800" b="1" dirty="0">
              <a:solidFill>
                <a:srgbClr val="124057"/>
              </a:solidFill>
              <a:latin typeface="+mj-lt"/>
              <a:cs typeface="Calibri" panose="020F0502020204030204" pitchFamily="34" charset="0"/>
            </a:endParaRPr>
          </a:p>
        </p:txBody>
      </p:sp>
      <p:sp>
        <p:nvSpPr>
          <p:cNvPr id="33" name="Rounded Rectangle 32"/>
          <p:cNvSpPr/>
          <p:nvPr/>
        </p:nvSpPr>
        <p:spPr>
          <a:xfrm>
            <a:off x="8657704" y="2121281"/>
            <a:ext cx="2361064" cy="55435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t>Tổ 3</a:t>
            </a:r>
            <a:endParaRPr lang="en-US" sz="3600" b="1" dirty="0"/>
          </a:p>
        </p:txBody>
      </p:sp>
    </p:spTree>
    <p:extLst>
      <p:ext uri="{BB962C8B-B14F-4D97-AF65-F5344CB8AC3E}">
        <p14:creationId xmlns:p14="http://schemas.microsoft.com/office/powerpoint/2010/main" val="3571675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circle(in)">
                                      <p:cBhvr>
                                        <p:cTn id="53" dur="2000"/>
                                        <p:tgtEl>
                                          <p:spTgt spid="29"/>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ircle(in)">
                                      <p:cBhvr>
                                        <p:cTn id="56" dur="2000"/>
                                        <p:tgtEl>
                                          <p:spTgt spid="30"/>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circle(in)">
                                      <p:cBhvr>
                                        <p:cTn id="59" dur="2000"/>
                                        <p:tgtEl>
                                          <p:spTgt spid="31"/>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2000"/>
                                        <p:tgtEl>
                                          <p:spTgt spid="32"/>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circle(in)">
                                      <p:cBhvr>
                                        <p:cTn id="6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p:bldP spid="18" grpId="0" animBg="1"/>
      <p:bldP spid="19" grpId="0" animBg="1"/>
      <p:bldP spid="25" grpId="0" animBg="1"/>
      <p:bldP spid="26" grpId="0" animBg="1"/>
      <p:bldP spid="27" grpId="0"/>
      <p:bldP spid="28" grpId="0" animBg="1"/>
      <p:bldP spid="29" grpId="0" animBg="1"/>
      <p:bldP spid="30" grpId="0" animBg="1"/>
      <p:bldP spid="31" grpId="0" animBg="1"/>
      <p:bldP spid="32" grpId="0"/>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A8B2BBF6-248A-4D00-91AF-40C4D5AC3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348" y="413124"/>
            <a:ext cx="8704982" cy="920218"/>
          </a:xfrm>
          <a:prstGeom prst="rect">
            <a:avLst/>
          </a:prstGeom>
        </p:spPr>
      </p:pic>
      <p:sp>
        <p:nvSpPr>
          <p:cNvPr id="13" name="TextBox 12">
            <a:extLst>
              <a:ext uri="{FF2B5EF4-FFF2-40B4-BE49-F238E27FC236}">
                <a16:creationId xmlns="" xmlns:a16="http://schemas.microsoft.com/office/drawing/2014/main" id="{23E28E47-60F9-423C-B866-1FA8E553999F}"/>
              </a:ext>
            </a:extLst>
          </p:cNvPr>
          <p:cNvSpPr txBox="1"/>
          <p:nvPr/>
        </p:nvSpPr>
        <p:spPr>
          <a:xfrm>
            <a:off x="1227528" y="542749"/>
            <a:ext cx="9368802" cy="615553"/>
          </a:xfrm>
          <a:prstGeom prst="rect">
            <a:avLst/>
          </a:prstGeom>
          <a:noFill/>
        </p:spPr>
        <p:txBody>
          <a:bodyPr wrap="square" rtlCol="0">
            <a:spAutoFit/>
          </a:bodyPr>
          <a:lstStyle/>
          <a:p>
            <a:pPr lvl="0" algn="ctr">
              <a:defRPr/>
            </a:pPr>
            <a:r>
              <a:rPr lang="en-US" sz="3400" b="1" noProof="0" smtClean="0">
                <a:solidFill>
                  <a:srgbClr val="FF0000"/>
                </a:solidFill>
                <a:latin typeface="Times New Roman" pitchFamily="18" charset="0"/>
                <a:cs typeface="Times New Roman" pitchFamily="18" charset="0"/>
              </a:rPr>
              <a:t>Tiêu chí đánh giá</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717" y="1333342"/>
            <a:ext cx="8192243" cy="507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577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Bản Đồ Hành chính Tỉnh Quảng Ninh khổ lớn năm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80" y="374734"/>
            <a:ext cx="11781691" cy="52519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0800000" flipV="1">
            <a:off x="3004455" y="5556956"/>
            <a:ext cx="6884127" cy="738664"/>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ea typeface="Times New Roman" panose="02020603050405020304" pitchFamily="18" charset="0"/>
              </a:rPr>
              <a:t>H</a:t>
            </a:r>
            <a:r>
              <a:rPr lang="vi-VN" sz="2800" b="1" dirty="0" smtClean="0">
                <a:solidFill>
                  <a:srgbClr val="FF0000"/>
                </a:solidFill>
                <a:latin typeface="Times New Roman" panose="02020603050405020304" pitchFamily="18" charset="0"/>
                <a:ea typeface="Times New Roman" panose="02020603050405020304" pitchFamily="18" charset="0"/>
              </a:rPr>
              <a:t>ình 4.1.</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Bản</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đồ</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tỉnh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Quảng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Ninh</a:t>
            </a:r>
            <a:endParaRPr lang="en-US" sz="28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913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3390" y="3015562"/>
            <a:ext cx="2599418" cy="3055257"/>
          </a:xfrm>
          <a:prstGeom prst="rect">
            <a:avLst/>
          </a:prstGeom>
        </p:spPr>
      </p:pic>
      <p:sp>
        <p:nvSpPr>
          <p:cNvPr id="18" name="Cloud Callout 15">
            <a:extLst>
              <a:ext uri="{FF2B5EF4-FFF2-40B4-BE49-F238E27FC236}">
                <a16:creationId xmlns:a16="http://schemas.microsoft.com/office/drawing/2014/main" xmlns="" id="{5BE95668-11B8-4B85-A70B-D8E27EE7CA2B}"/>
              </a:ext>
            </a:extLst>
          </p:cNvPr>
          <p:cNvSpPr/>
          <p:nvPr/>
        </p:nvSpPr>
        <p:spPr>
          <a:xfrm rot="21240188">
            <a:off x="5113775" y="1626798"/>
            <a:ext cx="5535576" cy="3449357"/>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9" name="Rectangle 18"/>
          <p:cNvSpPr/>
          <p:nvPr/>
        </p:nvSpPr>
        <p:spPr>
          <a:xfrm rot="20755567">
            <a:off x="5447497" y="2119238"/>
            <a:ext cx="4780421" cy="1938992"/>
          </a:xfrm>
          <a:prstGeom prst="rect">
            <a:avLst/>
          </a:prstGeom>
          <a:noFill/>
          <a:ln>
            <a:noFill/>
          </a:ln>
        </p:spPr>
        <p:txBody>
          <a:bodyPr wrap="square">
            <a:spAutoFit/>
          </a:bodyPr>
          <a:lstStyle/>
          <a:p>
            <a:pPr algn="ctr"/>
            <a:r>
              <a:rPr lang="vi-VN" sz="2400" i="1" dirty="0" smtClean="0">
                <a:solidFill>
                  <a:srgbClr val="002060"/>
                </a:solidFill>
                <a:latin typeface="Times New Roman" pitchFamily="18" charset="0"/>
                <a:cs typeface="Times New Roman" pitchFamily="18" charset="0"/>
              </a:rPr>
              <a:t>Quan sát bản đồ tỉnh Quảng Ninh kết hợp với sự hiểu biết của bản thân về các di tích quốc gia đặc biệt, em hãy kể tên và xác định địa danh các di tích quốc gia đặc biệt trên bản đồ?</a:t>
            </a:r>
            <a:endParaRPr lang="en-US" sz="24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4536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477" y="632770"/>
            <a:ext cx="10961077" cy="7894469"/>
          </a:xfrm>
          <a:prstGeom prst="rect">
            <a:avLst/>
          </a:prstGeom>
        </p:spPr>
        <p:txBody>
          <a:bodyPr wrap="square">
            <a:spAutoFit/>
          </a:bodyPr>
          <a:lstStyle/>
          <a:p>
            <a:pPr indent="457200" algn="just">
              <a:lnSpc>
                <a:spcPct val="150000"/>
              </a:lnSpc>
            </a:pPr>
            <a:r>
              <a:rPr lang="vi-VN" sz="2400" b="1" dirty="0">
                <a:solidFill>
                  <a:prstClr val="black"/>
                </a:solidFill>
                <a:latin typeface="Times New Roman" panose="02020603050405020304" pitchFamily="18" charset="0"/>
                <a:ea typeface="Times New Roman" panose="02020603050405020304" pitchFamily="18" charset="0"/>
              </a:rPr>
              <a:t>Quảng Ninh là vùng đất giàu truyền thống lịch sử văn hoá và cách mạng. Nơi đây đã ghi dấu ấn trong quá trình hình thành và phát triển vùng đất Đông Bắc và trong cuộc đấu tranh bảo vệ Tổ quốc của Việt Nam. Theo số liệu thống kê của Sở Văn hoá, Thể thao và Du lịch tỉnh Quảng Ninh, đến tháng 1 năm 2022, trên địa bàn tỉnh có 6 di tích quốc gia đặc biệt. </a:t>
            </a:r>
            <a:r>
              <a:rPr lang="en-US" sz="2400" b="1" dirty="0" smtClean="0">
                <a:solidFill>
                  <a:prstClr val="black"/>
                </a:solidFill>
                <a:latin typeface="Times New Roman" panose="02020603050405020304" pitchFamily="18" charset="0"/>
                <a:ea typeface="Times New Roman" panose="02020603050405020304" pitchFamily="18" charset="0"/>
              </a:rPr>
              <a:t>(</a:t>
            </a:r>
            <a:r>
              <a:rPr lang="vi-VN" sz="2400" b="1" dirty="0" smtClean="0">
                <a:solidFill>
                  <a:srgbClr val="002060"/>
                </a:solidFill>
                <a:latin typeface="Times New Roman" pitchFamily="18" charset="0"/>
                <a:cs typeface="Times New Roman" pitchFamily="18" charset="0"/>
              </a:rPr>
              <a:t>Danh </a:t>
            </a:r>
            <a:r>
              <a:rPr lang="vi-VN" sz="2400" b="1" dirty="0">
                <a:solidFill>
                  <a:srgbClr val="002060"/>
                </a:solidFill>
                <a:latin typeface="Times New Roman" pitchFamily="18" charset="0"/>
                <a:cs typeface="Times New Roman" pitchFamily="18" charset="0"/>
              </a:rPr>
              <a:t>lam thắng cảnh vịnh Hạ </a:t>
            </a:r>
            <a:r>
              <a:rPr lang="vi-VN" sz="2400" b="1" dirty="0" smtClean="0">
                <a:solidFill>
                  <a:srgbClr val="002060"/>
                </a:solidFill>
                <a:latin typeface="Times New Roman" pitchFamily="18" charset="0"/>
                <a:cs typeface="Times New Roman" pitchFamily="18" charset="0"/>
              </a:rPr>
              <a:t>Long</a:t>
            </a:r>
            <a:r>
              <a:rPr lang="en-US" sz="2400" b="1" dirty="0" smtClean="0">
                <a:solidFill>
                  <a:srgbClr val="002060"/>
                </a:solidFill>
                <a:latin typeface="Times New Roman" pitchFamily="18" charset="0"/>
                <a:cs typeface="Times New Roman" pitchFamily="18" charset="0"/>
              </a:rPr>
              <a:t>; </a:t>
            </a:r>
            <a:r>
              <a:rPr lang="vi-VN" sz="2400" b="1" dirty="0" smtClean="0">
                <a:solidFill>
                  <a:srgbClr val="002060"/>
                </a:solidFill>
                <a:latin typeface="Times New Roman" pitchFamily="18" charset="0"/>
                <a:cs typeface="Times New Roman" pitchFamily="18" charset="0"/>
              </a:rPr>
              <a:t>Khu </a:t>
            </a:r>
            <a:r>
              <a:rPr lang="vi-VN" sz="2400" b="1" dirty="0">
                <a:solidFill>
                  <a:srgbClr val="002060"/>
                </a:solidFill>
                <a:latin typeface="Times New Roman" pitchFamily="18" charset="0"/>
                <a:cs typeface="Times New Roman" pitchFamily="18" charset="0"/>
              </a:rPr>
              <a:t>di tích lịch sử nhà Trần ở Đông </a:t>
            </a:r>
            <a:r>
              <a:rPr lang="vi-VN" sz="2400" b="1" dirty="0" smtClean="0">
                <a:solidFill>
                  <a:srgbClr val="002060"/>
                </a:solidFill>
                <a:latin typeface="Times New Roman" pitchFamily="18" charset="0"/>
                <a:cs typeface="Times New Roman" pitchFamily="18" charset="0"/>
              </a:rPr>
              <a:t>Triều</a:t>
            </a:r>
            <a:r>
              <a:rPr lang="en-US" sz="2400" b="1" dirty="0" smtClean="0">
                <a:solidFill>
                  <a:srgbClr val="002060"/>
                </a:solidFill>
                <a:latin typeface="Times New Roman" pitchFamily="18" charset="0"/>
                <a:cs typeface="Times New Roman" pitchFamily="18" charset="0"/>
              </a:rPr>
              <a:t>; </a:t>
            </a:r>
            <a:r>
              <a:rPr lang="vi-VN" sz="2400" b="1" dirty="0" smtClean="0">
                <a:solidFill>
                  <a:srgbClr val="002060"/>
                </a:solidFill>
                <a:latin typeface="Times New Roman" pitchFamily="18" charset="0"/>
                <a:cs typeface="Times New Roman" pitchFamily="18" charset="0"/>
              </a:rPr>
              <a:t>Khu </a:t>
            </a:r>
            <a:r>
              <a:rPr lang="vi-VN" sz="2400" b="1" dirty="0">
                <a:solidFill>
                  <a:srgbClr val="002060"/>
                </a:solidFill>
                <a:latin typeface="Times New Roman" pitchFamily="18" charset="0"/>
                <a:cs typeface="Times New Roman" pitchFamily="18" charset="0"/>
              </a:rPr>
              <a:t>di tích lịch sử Bạch Đằng ở Quảng </a:t>
            </a:r>
            <a:r>
              <a:rPr lang="vi-VN" sz="2400" b="1" dirty="0" smtClean="0">
                <a:solidFill>
                  <a:srgbClr val="002060"/>
                </a:solidFill>
                <a:latin typeface="Times New Roman" pitchFamily="18" charset="0"/>
                <a:cs typeface="Times New Roman" pitchFamily="18" charset="0"/>
              </a:rPr>
              <a:t>Yên</a:t>
            </a:r>
            <a:r>
              <a:rPr lang="en-US" sz="2400" b="1" dirty="0" smtClean="0">
                <a:solidFill>
                  <a:srgbClr val="002060"/>
                </a:solidFill>
                <a:latin typeface="Times New Roman" pitchFamily="18" charset="0"/>
                <a:cs typeface="Times New Roman" pitchFamily="18" charset="0"/>
              </a:rPr>
              <a:t>; </a:t>
            </a:r>
            <a:r>
              <a:rPr lang="vi-VN" sz="2400" b="1" dirty="0" smtClean="0">
                <a:solidFill>
                  <a:srgbClr val="002060"/>
                </a:solidFill>
                <a:latin typeface="Times New Roman" pitchFamily="18" charset="0"/>
                <a:cs typeface="Times New Roman" pitchFamily="18" charset="0"/>
              </a:rPr>
              <a:t>Khu </a:t>
            </a:r>
            <a:r>
              <a:rPr lang="vi-VN" sz="2400" b="1" dirty="0">
                <a:solidFill>
                  <a:srgbClr val="002060"/>
                </a:solidFill>
                <a:latin typeface="Times New Roman" pitchFamily="18" charset="0"/>
                <a:cs typeface="Times New Roman" pitchFamily="18" charset="0"/>
              </a:rPr>
              <a:t>di tích lịch sử và danh thắng Yên Tử ở Uông </a:t>
            </a:r>
            <a:r>
              <a:rPr lang="vi-VN" sz="2400" b="1" dirty="0" smtClean="0">
                <a:solidFill>
                  <a:srgbClr val="002060"/>
                </a:solidFill>
                <a:latin typeface="Times New Roman" pitchFamily="18" charset="0"/>
                <a:cs typeface="Times New Roman" pitchFamily="18" charset="0"/>
              </a:rPr>
              <a:t>Bí</a:t>
            </a:r>
            <a:r>
              <a:rPr lang="en-US" sz="2400" b="1" dirty="0" smtClean="0">
                <a:solidFill>
                  <a:srgbClr val="002060"/>
                </a:solidFill>
                <a:latin typeface="Times New Roman" pitchFamily="18" charset="0"/>
                <a:cs typeface="Times New Roman" pitchFamily="18" charset="0"/>
              </a:rPr>
              <a:t>; </a:t>
            </a:r>
            <a:r>
              <a:rPr lang="vi-VN" sz="2400" b="1" dirty="0" smtClean="0">
                <a:solidFill>
                  <a:srgbClr val="002060"/>
                </a:solidFill>
                <a:latin typeface="Times New Roman" pitchFamily="18" charset="0"/>
                <a:cs typeface="Times New Roman" pitchFamily="18" charset="0"/>
              </a:rPr>
              <a:t>Khu </a:t>
            </a:r>
            <a:r>
              <a:rPr lang="vi-VN" sz="2400" b="1" dirty="0">
                <a:solidFill>
                  <a:srgbClr val="002060"/>
                </a:solidFill>
                <a:latin typeface="Times New Roman" pitchFamily="18" charset="0"/>
                <a:cs typeface="Times New Roman" pitchFamily="18" charset="0"/>
              </a:rPr>
              <a:t>di tích lịch sử đền Cửa Ông ở Cẩm </a:t>
            </a:r>
            <a:r>
              <a:rPr lang="vi-VN" sz="2400" b="1" dirty="0" smtClean="0">
                <a:solidFill>
                  <a:srgbClr val="002060"/>
                </a:solidFill>
                <a:latin typeface="Times New Roman" pitchFamily="18" charset="0"/>
                <a:cs typeface="Times New Roman" pitchFamily="18" charset="0"/>
              </a:rPr>
              <a:t>Phả</a:t>
            </a:r>
            <a:r>
              <a:rPr lang="en-US" sz="2400" b="1" dirty="0" smtClean="0">
                <a:solidFill>
                  <a:srgbClr val="002060"/>
                </a:solidFill>
                <a:latin typeface="Times New Roman" pitchFamily="18" charset="0"/>
                <a:cs typeface="Times New Roman" pitchFamily="18" charset="0"/>
              </a:rPr>
              <a:t>; </a:t>
            </a:r>
            <a:r>
              <a:rPr lang="vi-VN" sz="2400" b="1" dirty="0" smtClean="0">
                <a:solidFill>
                  <a:srgbClr val="002060"/>
                </a:solidFill>
                <a:latin typeface="Times New Roman" pitchFamily="18" charset="0"/>
                <a:cs typeface="Times New Roman" pitchFamily="18" charset="0"/>
              </a:rPr>
              <a:t>Khu </a:t>
            </a:r>
            <a:r>
              <a:rPr lang="vi-VN" sz="2400" b="1" dirty="0">
                <a:solidFill>
                  <a:srgbClr val="002060"/>
                </a:solidFill>
                <a:latin typeface="Times New Roman" pitchFamily="18" charset="0"/>
                <a:cs typeface="Times New Roman" pitchFamily="18" charset="0"/>
              </a:rPr>
              <a:t>lưu niệm Chủ tịch Hồ Chí Minh trên đảo Cô </a:t>
            </a:r>
            <a:r>
              <a:rPr lang="vi-VN" sz="2400" b="1" dirty="0" smtClean="0">
                <a:solidFill>
                  <a:srgbClr val="002060"/>
                </a:solidFill>
                <a:latin typeface="Times New Roman" pitchFamily="18" charset="0"/>
                <a:cs typeface="Times New Roman" pitchFamily="18" charset="0"/>
              </a:rPr>
              <a:t>Tô</a:t>
            </a:r>
            <a:r>
              <a:rPr lang="en-US" sz="2400" b="1" dirty="0" smtClean="0">
                <a:solidFill>
                  <a:srgbClr val="002060"/>
                </a:solidFill>
                <a:latin typeface="Times New Roman" pitchFamily="18" charset="0"/>
                <a:cs typeface="Times New Roman" pitchFamily="18" charset="0"/>
              </a:rPr>
              <a:t>.)</a:t>
            </a:r>
            <a:endParaRPr lang="vi-VN" sz="2400" b="1" dirty="0">
              <a:solidFill>
                <a:srgbClr val="002060"/>
              </a:solidFill>
              <a:latin typeface="Times New Roman" pitchFamily="18" charset="0"/>
              <a:cs typeface="Times New Roman" pitchFamily="18" charset="0"/>
            </a:endParaRPr>
          </a:p>
          <a:p>
            <a:pPr indent="457200" algn="just">
              <a:lnSpc>
                <a:spcPct val="150000"/>
              </a:lnSpc>
            </a:pPr>
            <a:endParaRPr lang="vi-VN" sz="2400" b="1" dirty="0">
              <a:solidFill>
                <a:srgbClr val="002060"/>
              </a:solidFill>
              <a:latin typeface="Times New Roman" pitchFamily="18" charset="0"/>
              <a:cs typeface="Times New Roman" pitchFamily="18" charset="0"/>
            </a:endParaRPr>
          </a:p>
          <a:p>
            <a:pPr indent="457200" algn="just">
              <a:lnSpc>
                <a:spcPct val="150000"/>
              </a:lnSpc>
            </a:pPr>
            <a:endParaRPr lang="vi-VN" sz="2400" b="1" dirty="0">
              <a:solidFill>
                <a:srgbClr val="002060"/>
              </a:solidFill>
              <a:latin typeface="Times New Roman" pitchFamily="18" charset="0"/>
              <a:cs typeface="Times New Roman" pitchFamily="18" charset="0"/>
            </a:endParaRPr>
          </a:p>
          <a:p>
            <a:pPr indent="457200" algn="just">
              <a:lnSpc>
                <a:spcPct val="150000"/>
              </a:lnSpc>
            </a:pPr>
            <a:endParaRPr lang="vi-VN" sz="2400" b="1" dirty="0">
              <a:solidFill>
                <a:srgbClr val="002060"/>
              </a:solidFill>
              <a:latin typeface="Times New Roman" pitchFamily="18" charset="0"/>
              <a:cs typeface="Times New Roman" pitchFamily="18" charset="0"/>
            </a:endParaRPr>
          </a:p>
          <a:p>
            <a:pPr indent="457200" algn="just">
              <a:lnSpc>
                <a:spcPct val="150000"/>
              </a:lnSpc>
            </a:pPr>
            <a:endParaRPr lang="vi-VN" sz="2400" b="1" dirty="0">
              <a:solidFill>
                <a:srgbClr val="002060"/>
              </a:solidFill>
              <a:latin typeface="Times New Roman" pitchFamily="18" charset="0"/>
              <a:cs typeface="Times New Roman" pitchFamily="18" charset="0"/>
            </a:endParaRPr>
          </a:p>
          <a:p>
            <a:pPr indent="457200" algn="just">
              <a:lnSpc>
                <a:spcPct val="150000"/>
              </a:lnSpc>
            </a:pPr>
            <a:endParaRPr lang="vi-VN" sz="2400" b="1" dirty="0">
              <a:solidFill>
                <a:srgbClr val="002060"/>
              </a:solidFill>
              <a:latin typeface="Times New Roman" pitchFamily="18" charset="0"/>
              <a:cs typeface="Times New Roman" pitchFamily="18" charset="0"/>
            </a:endParaRPr>
          </a:p>
          <a:p>
            <a:pPr indent="457200" algn="just">
              <a:lnSpc>
                <a:spcPct val="150000"/>
              </a:lnSpc>
            </a:pP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919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922660" y="2376143"/>
            <a:ext cx="10269340" cy="136250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j-cs"/>
              </a:rPr>
              <a:t>H</a:t>
            </a:r>
            <a:r>
              <a:rPr kumimoji="0" lang="en-US" sz="36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j-cs"/>
              </a:rPr>
              <a:t>OẠT </a:t>
            </a:r>
            <a:r>
              <a:rPr kumimoji="0" lang="vi-VN" sz="36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j-cs"/>
              </a:rPr>
              <a:t>Đ</a:t>
            </a:r>
            <a:r>
              <a:rPr kumimoji="0" lang="en-US" sz="36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j-cs"/>
              </a:rPr>
              <a:t>ỘNG</a:t>
            </a:r>
            <a:r>
              <a:rPr kumimoji="0" lang="vi-VN" sz="36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j-cs"/>
              </a:rPr>
              <a:t> HÌNH THÀNH KIẾN THỨC MỚI</a:t>
            </a:r>
            <a:r>
              <a:rPr kumimoji="0" lang="vi-VN" sz="3600" b="1" i="0" u="none" strike="noStrike" kern="1200" cap="none" spc="0" normalizeH="0" baseline="0" noProof="0" smtClean="0">
                <a:ln>
                  <a:noFill/>
                </a:ln>
                <a:solidFill>
                  <a:srgbClr val="FF0000"/>
                </a:solidFill>
                <a:effectLst/>
                <a:uLnTx/>
                <a:uFillTx/>
                <a:latin typeface="Times New Roman" panose="02020603050405020304" pitchFamily="18" charset="0"/>
                <a:ea typeface="Brush Script MT" panose="03060802040406070304" pitchFamily="66" charset="0"/>
                <a:cs typeface="+mj-cs"/>
              </a:rPr>
              <a:t> </a:t>
            </a:r>
            <a:r>
              <a:rPr kumimoji="0" lang="en-US" sz="3600" b="0"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j-cs"/>
              </a:rPr>
              <a:t/>
            </a:r>
            <a:br>
              <a:rPr kumimoji="0" lang="en-US" sz="3600" b="0"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j-cs"/>
              </a:rPr>
            </a:br>
            <a:endParaRPr kumimoji="0" lang="en-US" sz="3600" b="0" i="0" u="none" strike="noStrike" kern="1200" cap="none" spc="0" normalizeH="0" baseline="0" noProof="0" dirty="0">
              <a:ln>
                <a:noFill/>
              </a:ln>
              <a:solidFill>
                <a:srgbClr val="5FCBEF"/>
              </a:solidFill>
              <a:effectLst/>
              <a:uLnTx/>
              <a:uFillTx/>
              <a:latin typeface="Trebuchet MS"/>
              <a:ea typeface="+mj-ea"/>
              <a:cs typeface="+mj-cs"/>
            </a:endParaRPr>
          </a:p>
        </p:txBody>
      </p:sp>
    </p:spTree>
    <p:extLst>
      <p:ext uri="{BB962C8B-B14F-4D97-AF65-F5344CB8AC3E}">
        <p14:creationId xmlns:p14="http://schemas.microsoft.com/office/powerpoint/2010/main" val="1152066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 xmlns:a16="http://schemas.microsoft.com/office/drawing/2014/main" id="{ABEFD9B7-AD40-42C7-94DD-9C79065715D8}"/>
              </a:ext>
            </a:extLst>
          </p:cNvPr>
          <p:cNvSpPr/>
          <p:nvPr/>
        </p:nvSpPr>
        <p:spPr>
          <a:xfrm>
            <a:off x="4181939" y="346502"/>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PHÂN CÔNG NHIỆM VỤ</a:t>
            </a:r>
            <a:endParaRPr lang="en-US" sz="2600" b="1" dirty="0">
              <a:solidFill>
                <a:srgbClr val="0000CC"/>
              </a:solidFill>
              <a:latin typeface="Times New Roman" pitchFamily="18" charset="0"/>
              <a:cs typeface="Times New Roman" pitchFamily="18" charset="0"/>
            </a:endParaRPr>
          </a:p>
        </p:txBody>
      </p:sp>
      <p:sp>
        <p:nvSpPr>
          <p:cNvPr id="3" name="Rectangle 2"/>
          <p:cNvSpPr/>
          <p:nvPr/>
        </p:nvSpPr>
        <p:spPr>
          <a:xfrm>
            <a:off x="2322285" y="1222862"/>
            <a:ext cx="9390743" cy="745553"/>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dirty="0">
                <a:solidFill>
                  <a:srgbClr val="002060"/>
                </a:solidFill>
                <a:latin typeface="Times New Roman" pitchFamily="18" charset="0"/>
                <a:cs typeface="Times New Roman" pitchFamily="18" charset="0"/>
              </a:rPr>
              <a:t>Danh lam thắng cảnh vịnh Hạ </a:t>
            </a:r>
            <a:r>
              <a:rPr lang="vi-VN" sz="2600" b="1" dirty="0" smtClean="0">
                <a:solidFill>
                  <a:srgbClr val="002060"/>
                </a:solidFill>
                <a:latin typeface="Times New Roman" pitchFamily="18" charset="0"/>
                <a:cs typeface="Times New Roman" pitchFamily="18" charset="0"/>
              </a:rPr>
              <a:t>Long (Vẽ tranh)</a:t>
            </a:r>
            <a:endParaRPr lang="vi-VN" sz="2600" b="1" dirty="0">
              <a:solidFill>
                <a:srgbClr val="002060"/>
              </a:solidFill>
              <a:latin typeface="Times New Roman" pitchFamily="18" charset="0"/>
              <a:cs typeface="Times New Roman" pitchFamily="18" charset="0"/>
            </a:endParaRPr>
          </a:p>
        </p:txBody>
      </p:sp>
      <p:sp>
        <p:nvSpPr>
          <p:cNvPr id="4" name="Rounded Rectangle 3"/>
          <p:cNvSpPr/>
          <p:nvPr/>
        </p:nvSpPr>
        <p:spPr>
          <a:xfrm>
            <a:off x="671314" y="1281648"/>
            <a:ext cx="2751793" cy="632868"/>
          </a:xfrm>
          <a:prstGeom prst="roundRect">
            <a:avLst>
              <a:gd name="adj" fmla="val 30702"/>
            </a:avLst>
          </a:prstGeom>
          <a:solidFill>
            <a:schemeClr val="accent6">
              <a:lumMod val="5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1</a:t>
            </a:r>
            <a:endParaRPr lang="en-US" sz="3600" b="1">
              <a:latin typeface="Times New Roman" pitchFamily="18" charset="0"/>
              <a:cs typeface="Times New Roman" pitchFamily="18" charset="0"/>
            </a:endParaRPr>
          </a:p>
        </p:txBody>
      </p:sp>
      <p:sp>
        <p:nvSpPr>
          <p:cNvPr id="5" name="Rectangle 4"/>
          <p:cNvSpPr/>
          <p:nvPr/>
        </p:nvSpPr>
        <p:spPr>
          <a:xfrm>
            <a:off x="3298333" y="2147227"/>
            <a:ext cx="8434755" cy="745553"/>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dirty="0">
                <a:solidFill>
                  <a:srgbClr val="002060"/>
                </a:solidFill>
                <a:latin typeface="Times New Roman" pitchFamily="18" charset="0"/>
                <a:cs typeface="Times New Roman" pitchFamily="18" charset="0"/>
              </a:rPr>
              <a:t>Khu di tích lịch sử nhà Trần ở Đông </a:t>
            </a:r>
            <a:r>
              <a:rPr lang="vi-VN" sz="2600" b="1" dirty="0" smtClean="0">
                <a:solidFill>
                  <a:srgbClr val="002060"/>
                </a:solidFill>
                <a:latin typeface="Times New Roman" pitchFamily="18" charset="0"/>
                <a:cs typeface="Times New Roman" pitchFamily="18" charset="0"/>
              </a:rPr>
              <a:t>Triều (PowerPoint)</a:t>
            </a:r>
            <a:endParaRPr lang="vi-VN" sz="2600" b="1" dirty="0">
              <a:solidFill>
                <a:srgbClr val="002060"/>
              </a:solidFill>
              <a:latin typeface="Times New Roman" pitchFamily="18" charset="0"/>
              <a:cs typeface="Times New Roman" pitchFamily="18" charset="0"/>
            </a:endParaRPr>
          </a:p>
        </p:txBody>
      </p:sp>
      <p:sp>
        <p:nvSpPr>
          <p:cNvPr id="6" name="Rounded Rectangle 5"/>
          <p:cNvSpPr/>
          <p:nvPr/>
        </p:nvSpPr>
        <p:spPr>
          <a:xfrm>
            <a:off x="671313" y="2125702"/>
            <a:ext cx="2751793" cy="632868"/>
          </a:xfrm>
          <a:prstGeom prst="roundRect">
            <a:avLst>
              <a:gd name="adj" fmla="val 30702"/>
            </a:avLst>
          </a:prstGeom>
          <a:solidFill>
            <a:schemeClr val="accent6">
              <a:lumMod val="5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2</a:t>
            </a:r>
            <a:endParaRPr lang="en-US" sz="3600" b="1">
              <a:latin typeface="Times New Roman" pitchFamily="18" charset="0"/>
              <a:cs typeface="Times New Roman" pitchFamily="18" charset="0"/>
            </a:endParaRPr>
          </a:p>
        </p:txBody>
      </p:sp>
      <p:sp>
        <p:nvSpPr>
          <p:cNvPr id="7" name="Rectangle 6"/>
          <p:cNvSpPr/>
          <p:nvPr/>
        </p:nvSpPr>
        <p:spPr>
          <a:xfrm>
            <a:off x="3082575" y="2877167"/>
            <a:ext cx="8630451" cy="745553"/>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Khu di tích lịch sử Bạch Đằng ở Quảng </a:t>
            </a:r>
            <a:r>
              <a:rPr lang="vi-VN" sz="2400" b="1" dirty="0" smtClean="0">
                <a:solidFill>
                  <a:srgbClr val="002060"/>
                </a:solidFill>
                <a:latin typeface="Times New Roman" pitchFamily="18" charset="0"/>
                <a:cs typeface="Times New Roman" pitchFamily="18" charset="0"/>
              </a:rPr>
              <a:t>Yên (Sân khấu hóa)</a:t>
            </a:r>
            <a:endParaRPr lang="vi-VN" sz="2400" b="1" dirty="0">
              <a:solidFill>
                <a:srgbClr val="002060"/>
              </a:solidFill>
              <a:latin typeface="Times New Roman" pitchFamily="18" charset="0"/>
              <a:cs typeface="Times New Roman" pitchFamily="18" charset="0"/>
            </a:endParaRPr>
          </a:p>
        </p:txBody>
      </p:sp>
      <p:sp>
        <p:nvSpPr>
          <p:cNvPr id="8" name="Rounded Rectangle 7"/>
          <p:cNvSpPr/>
          <p:nvPr/>
        </p:nvSpPr>
        <p:spPr>
          <a:xfrm>
            <a:off x="671315" y="2969553"/>
            <a:ext cx="2751793" cy="632868"/>
          </a:xfrm>
          <a:prstGeom prst="roundRect">
            <a:avLst>
              <a:gd name="adj" fmla="val 30702"/>
            </a:avLst>
          </a:prstGeom>
          <a:solidFill>
            <a:schemeClr val="accent6">
              <a:lumMod val="5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3</a:t>
            </a:r>
            <a:endParaRPr lang="en-US" sz="3600" b="1">
              <a:latin typeface="Times New Roman" pitchFamily="18" charset="0"/>
              <a:cs typeface="Times New Roman" pitchFamily="18" charset="0"/>
            </a:endParaRPr>
          </a:p>
        </p:txBody>
      </p:sp>
      <p:sp>
        <p:nvSpPr>
          <p:cNvPr id="9" name="Rectangle 8"/>
          <p:cNvSpPr/>
          <p:nvPr/>
        </p:nvSpPr>
        <p:spPr>
          <a:xfrm>
            <a:off x="2322285" y="3754821"/>
            <a:ext cx="9410803" cy="745553"/>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en-US" sz="2400" b="1" dirty="0" smtClean="0">
                <a:solidFill>
                  <a:srgbClr val="002060"/>
                </a:solidFill>
                <a:latin typeface="Times New Roman" pitchFamily="18" charset="0"/>
                <a:cs typeface="Times New Roman" pitchFamily="18" charset="0"/>
              </a:rPr>
              <a:t>              </a:t>
            </a:r>
            <a:r>
              <a:rPr lang="vi-VN" sz="2400" b="1" dirty="0" smtClean="0">
                <a:solidFill>
                  <a:srgbClr val="002060"/>
                </a:solidFill>
                <a:latin typeface="Times New Roman" pitchFamily="18" charset="0"/>
                <a:cs typeface="Times New Roman" pitchFamily="18" charset="0"/>
              </a:rPr>
              <a:t>Khu </a:t>
            </a:r>
            <a:r>
              <a:rPr lang="vi-VN" sz="2400" b="1" dirty="0">
                <a:solidFill>
                  <a:srgbClr val="002060"/>
                </a:solidFill>
                <a:latin typeface="Times New Roman" pitchFamily="18" charset="0"/>
                <a:cs typeface="Times New Roman" pitchFamily="18" charset="0"/>
              </a:rPr>
              <a:t>di tích lịch sử và danh thắng Yên Tử ở Uông </a:t>
            </a:r>
            <a:r>
              <a:rPr lang="vi-VN" sz="2400" b="1" dirty="0" smtClean="0">
                <a:solidFill>
                  <a:srgbClr val="002060"/>
                </a:solidFill>
                <a:latin typeface="Times New Roman" pitchFamily="18" charset="0"/>
                <a:cs typeface="Times New Roman" pitchFamily="18" charset="0"/>
              </a:rPr>
              <a:t>Bí (video)</a:t>
            </a:r>
            <a:endParaRPr lang="vi-VN" sz="2400" b="1" dirty="0">
              <a:solidFill>
                <a:srgbClr val="002060"/>
              </a:solidFill>
              <a:latin typeface="Times New Roman" pitchFamily="18" charset="0"/>
              <a:cs typeface="Times New Roman" pitchFamily="18" charset="0"/>
            </a:endParaRPr>
          </a:p>
        </p:txBody>
      </p:sp>
      <p:sp>
        <p:nvSpPr>
          <p:cNvPr id="10" name="Rounded Rectangle 9"/>
          <p:cNvSpPr/>
          <p:nvPr/>
        </p:nvSpPr>
        <p:spPr>
          <a:xfrm>
            <a:off x="671314" y="3813607"/>
            <a:ext cx="2751793" cy="632868"/>
          </a:xfrm>
          <a:prstGeom prst="roundRect">
            <a:avLst>
              <a:gd name="adj" fmla="val 30702"/>
            </a:avLst>
          </a:prstGeom>
          <a:solidFill>
            <a:schemeClr val="accent6">
              <a:lumMod val="5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4</a:t>
            </a:r>
            <a:endParaRPr lang="en-US" sz="3600" b="1">
              <a:latin typeface="Times New Roman" pitchFamily="18" charset="0"/>
              <a:cs typeface="Times New Roman" pitchFamily="18" charset="0"/>
            </a:endParaRPr>
          </a:p>
        </p:txBody>
      </p:sp>
      <p:sp>
        <p:nvSpPr>
          <p:cNvPr id="11" name="Rectangle 10"/>
          <p:cNvSpPr/>
          <p:nvPr/>
        </p:nvSpPr>
        <p:spPr>
          <a:xfrm>
            <a:off x="2568865" y="4639735"/>
            <a:ext cx="9164224" cy="745553"/>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dirty="0">
                <a:solidFill>
                  <a:srgbClr val="002060"/>
                </a:solidFill>
                <a:latin typeface="Times New Roman" pitchFamily="18" charset="0"/>
                <a:cs typeface="Times New Roman" pitchFamily="18" charset="0"/>
              </a:rPr>
              <a:t>Khu di tích lịch sử đền Cửa Ông ở </a:t>
            </a:r>
            <a:r>
              <a:rPr lang="vi-VN" sz="2600" b="1" dirty="0" smtClean="0">
                <a:solidFill>
                  <a:srgbClr val="002060"/>
                </a:solidFill>
                <a:latin typeface="Times New Roman" pitchFamily="18" charset="0"/>
                <a:cs typeface="Times New Roman" pitchFamily="18" charset="0"/>
              </a:rPr>
              <a:t>Cẩm Phả (Video)</a:t>
            </a:r>
            <a:endParaRPr lang="vi-VN" sz="2600" b="1" dirty="0">
              <a:solidFill>
                <a:srgbClr val="002060"/>
              </a:solidFill>
              <a:latin typeface="Times New Roman" pitchFamily="18" charset="0"/>
              <a:cs typeface="Times New Roman" pitchFamily="18" charset="0"/>
            </a:endParaRPr>
          </a:p>
        </p:txBody>
      </p:sp>
      <p:sp>
        <p:nvSpPr>
          <p:cNvPr id="12" name="Rounded Rectangle 11"/>
          <p:cNvSpPr/>
          <p:nvPr/>
        </p:nvSpPr>
        <p:spPr>
          <a:xfrm>
            <a:off x="671313" y="4676220"/>
            <a:ext cx="2751793" cy="632868"/>
          </a:xfrm>
          <a:prstGeom prst="roundRect">
            <a:avLst>
              <a:gd name="adj" fmla="val 30702"/>
            </a:avLst>
          </a:prstGeom>
          <a:solidFill>
            <a:schemeClr val="accent6">
              <a:lumMod val="5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5</a:t>
            </a:r>
            <a:endParaRPr lang="en-US" sz="3600" b="1">
              <a:latin typeface="Times New Roman" pitchFamily="18" charset="0"/>
              <a:cs typeface="Times New Roman" pitchFamily="18" charset="0"/>
            </a:endParaRPr>
          </a:p>
        </p:txBody>
      </p:sp>
      <p:sp>
        <p:nvSpPr>
          <p:cNvPr id="13" name="Rectangle 12"/>
          <p:cNvSpPr/>
          <p:nvPr/>
        </p:nvSpPr>
        <p:spPr>
          <a:xfrm>
            <a:off x="2322285" y="5538833"/>
            <a:ext cx="9410803" cy="745553"/>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en-US" sz="2300" b="1" dirty="0" smtClean="0">
                <a:solidFill>
                  <a:srgbClr val="002060"/>
                </a:solidFill>
                <a:latin typeface="Times New Roman" pitchFamily="18" charset="0"/>
                <a:cs typeface="Times New Roman" pitchFamily="18" charset="0"/>
              </a:rPr>
              <a:t>               </a:t>
            </a:r>
            <a:r>
              <a:rPr lang="vi-VN" sz="2300" b="1" dirty="0" smtClean="0">
                <a:solidFill>
                  <a:srgbClr val="002060"/>
                </a:solidFill>
                <a:latin typeface="Times New Roman" pitchFamily="18" charset="0"/>
                <a:cs typeface="Times New Roman" pitchFamily="18" charset="0"/>
              </a:rPr>
              <a:t>Khu </a:t>
            </a:r>
            <a:r>
              <a:rPr lang="vi-VN" sz="2300" b="1" dirty="0">
                <a:solidFill>
                  <a:srgbClr val="002060"/>
                </a:solidFill>
                <a:latin typeface="Times New Roman" pitchFamily="18" charset="0"/>
                <a:cs typeface="Times New Roman" pitchFamily="18" charset="0"/>
              </a:rPr>
              <a:t>lưu niệm Chủ tịch Hồ Chí Minh trên đảo Cô </a:t>
            </a:r>
            <a:r>
              <a:rPr lang="vi-VN" sz="2300" b="1" dirty="0" smtClean="0">
                <a:solidFill>
                  <a:srgbClr val="002060"/>
                </a:solidFill>
                <a:latin typeface="Times New Roman" pitchFamily="18" charset="0"/>
                <a:cs typeface="Times New Roman" pitchFamily="18" charset="0"/>
              </a:rPr>
              <a:t>Tô (Đóng vai)</a:t>
            </a:r>
            <a:endParaRPr lang="vi-VN" sz="2300" b="1" dirty="0">
              <a:solidFill>
                <a:srgbClr val="002060"/>
              </a:solidFill>
              <a:latin typeface="Times New Roman" pitchFamily="18" charset="0"/>
              <a:cs typeface="Times New Roman" pitchFamily="18" charset="0"/>
            </a:endParaRPr>
          </a:p>
        </p:txBody>
      </p:sp>
      <p:sp>
        <p:nvSpPr>
          <p:cNvPr id="14" name="Rounded Rectangle 13"/>
          <p:cNvSpPr/>
          <p:nvPr/>
        </p:nvSpPr>
        <p:spPr>
          <a:xfrm>
            <a:off x="671312" y="5520274"/>
            <a:ext cx="2751793" cy="632868"/>
          </a:xfrm>
          <a:prstGeom prst="roundRect">
            <a:avLst>
              <a:gd name="adj" fmla="val 30702"/>
            </a:avLst>
          </a:prstGeom>
          <a:solidFill>
            <a:schemeClr val="accent6">
              <a:lumMod val="5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6</a:t>
            </a:r>
            <a:endParaRPr lang="en-US" sz="3600" b="1">
              <a:latin typeface="Times New Roman" pitchFamily="18" charset="0"/>
              <a:cs typeface="Times New Roman" pitchFamily="18" charset="0"/>
            </a:endParaRPr>
          </a:p>
        </p:txBody>
      </p:sp>
    </p:spTree>
    <p:extLst>
      <p:ext uri="{BB962C8B-B14F-4D97-AF65-F5344CB8AC3E}">
        <p14:creationId xmlns:p14="http://schemas.microsoft.com/office/powerpoint/2010/main" val="2734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16" presetClass="entr" presetSubtype="21"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16" presetClass="entr" presetSubtype="21"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 xmlns:a16="http://schemas.microsoft.com/office/drawing/2014/main" id="{ABEFD9B7-AD40-42C7-94DD-9C79065715D8}"/>
              </a:ext>
            </a:extLst>
          </p:cNvPr>
          <p:cNvSpPr/>
          <p:nvPr/>
        </p:nvSpPr>
        <p:spPr>
          <a:xfrm>
            <a:off x="830968" y="346502"/>
            <a:ext cx="1051920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dirty="0">
                <a:solidFill>
                  <a:srgbClr val="0000CC"/>
                </a:solidFill>
                <a:latin typeface="Times New Roman" pitchFamily="18" charset="0"/>
                <a:cs typeface="Times New Roman" pitchFamily="18" charset="0"/>
              </a:rPr>
              <a:t>BẢNG ĐÁNH GIÁ SẢN PHẨM CỦA HỌC SINH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366" y="923120"/>
            <a:ext cx="9198403" cy="560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1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65372" y="429460"/>
            <a:ext cx="10829109" cy="49028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50000"/>
              </a:lnSpc>
              <a:spcBef>
                <a:spcPts val="1000"/>
              </a:spcBef>
              <a:spcAft>
                <a:spcPts val="0"/>
              </a:spcAft>
              <a:buClr>
                <a:srgbClr val="5FCBEF"/>
              </a:buClr>
              <a:buSzPct val="80000"/>
              <a:buNone/>
              <a:tabLst/>
              <a:defRPr/>
            </a:pPr>
            <a:r>
              <a:rPr lang="vi-VN" sz="2800" b="1" dirty="0" smtClean="0">
                <a:solidFill>
                  <a:srgbClr val="FF0000"/>
                </a:solidFill>
                <a:latin typeface="Times New Roman" panose="02020603050405020304" pitchFamily="18" charset="0"/>
                <a:cs typeface="Times New Roman" panose="02020603050405020304" pitchFamily="18" charset="0"/>
              </a:rPr>
              <a:t>1. Danh lam thắng cảnh vịnh Hạ Long</a:t>
            </a:r>
          </a:p>
          <a:p>
            <a:pPr marL="0" marR="0" lvl="0" indent="0" algn="just" defTabSz="457200" rtl="0" eaLnBrk="1" fontAlgn="auto" latinLnBrk="0" hangingPunct="1">
              <a:lnSpc>
                <a:spcPct val="150000"/>
              </a:lnSpc>
              <a:spcBef>
                <a:spcPts val="1000"/>
              </a:spcBef>
              <a:spcAft>
                <a:spcPts val="0"/>
              </a:spcAft>
              <a:buClr>
                <a:srgbClr val="5FCBEF"/>
              </a:buClr>
              <a:buSzPct val="80000"/>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Vịnh Hạ Long có diện tích 434 000 m2.</a:t>
            </a: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L</a:t>
            </a:r>
            <a:r>
              <a:rPr kumimoji="0" lang="vi-VN"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à vùng biển đảo ở phía Đông Bắc của Việt Nam, thuộc địa phận tỉnh Quản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g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Ninh</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0" marR="0" lvl="0" indent="0" algn="just" defTabSz="457200" rtl="0" eaLnBrk="1" fontAlgn="auto" latinLnBrk="0" hangingPunct="1">
              <a:lnSpc>
                <a:spcPct val="15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Vịnh Hạ Long là khu vực được UNESCO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di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sản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thiên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giới</a:t>
            </a:r>
            <a:r>
              <a:rPr kumimoji="0" lang="vi-VN"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50000"/>
              </a:lnSpc>
              <a:spcBef>
                <a:spcPts val="1000"/>
              </a:spcBef>
              <a:spcAft>
                <a:spcPts val="0"/>
              </a:spcAft>
              <a:buClr>
                <a:srgbClr val="5FCBEF"/>
              </a:buClr>
              <a:buSzPct val="80000"/>
              <a:buFont typeface="Wingdings 3" charset="2"/>
              <a:buNone/>
              <a:tabLst/>
              <a:defRPr/>
            </a:pPr>
            <a:r>
              <a:rPr kumimoji="0" lang="vi-VN"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Với những giá trị đó, vịnh Hạ Long được xếp hạng là di tích quốc gia đặc biệt vào ngày 12 – 8 – 2009, theo Quyết định số 1272/QĐ-TTg. </a:t>
            </a: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Trebuchet MS"/>
            </a:endParaRPr>
          </a:p>
        </p:txBody>
      </p:sp>
    </p:spTree>
    <p:extLst>
      <p:ext uri="{BB962C8B-B14F-4D97-AF65-F5344CB8AC3E}">
        <p14:creationId xmlns:p14="http://schemas.microsoft.com/office/powerpoint/2010/main" val="29624152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7720</TotalTime>
  <Words>1496</Words>
  <Application>Microsoft Office PowerPoint</Application>
  <PresentationFormat>Widescreen</PresentationFormat>
  <Paragraphs>120</Paragraphs>
  <Slides>29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Brush Script MT</vt:lpstr>
      <vt:lpstr>Calibri</vt:lpstr>
      <vt:lpstr>Times New Roman</vt:lpstr>
      <vt:lpstr>Trebuchet MS</vt:lpstr>
      <vt:lpstr>Nixie One</vt:lpstr>
      <vt:lpstr>Arial</vt:lpstr>
      <vt:lpstr>Wingdings 3</vt:lpstr>
      <vt:lpstr>Calibri Light</vt:lpstr>
      <vt:lpstr>Times</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894</cp:revision>
  <dcterms:created xsi:type="dcterms:W3CDTF">2018-05-10T00:06:18Z</dcterms:created>
  <dcterms:modified xsi:type="dcterms:W3CDTF">2023-12-15T01:07:59Z</dcterms:modified>
</cp:coreProperties>
</file>